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2" r:id="rId1"/>
  </p:sldMasterIdLst>
  <p:notesMasterIdLst>
    <p:notesMasterId r:id="rId25"/>
  </p:notesMasterIdLst>
  <p:sldIdLst>
    <p:sldId id="256" r:id="rId2"/>
    <p:sldId id="257" r:id="rId3"/>
    <p:sldId id="258" r:id="rId4"/>
    <p:sldId id="259" r:id="rId5"/>
    <p:sldId id="260" r:id="rId6"/>
    <p:sldId id="261" r:id="rId7"/>
    <p:sldId id="285" r:id="rId8"/>
    <p:sldId id="263" r:id="rId9"/>
    <p:sldId id="264" r:id="rId10"/>
    <p:sldId id="265" r:id="rId11"/>
    <p:sldId id="266" r:id="rId12"/>
    <p:sldId id="283" r:id="rId13"/>
    <p:sldId id="282" r:id="rId14"/>
    <p:sldId id="281" r:id="rId15"/>
    <p:sldId id="280" r:id="rId16"/>
    <p:sldId id="279" r:id="rId17"/>
    <p:sldId id="272" r:id="rId18"/>
    <p:sldId id="284" r:id="rId19"/>
    <p:sldId id="274" r:id="rId20"/>
    <p:sldId id="278" r:id="rId21"/>
    <p:sldId id="275" r:id="rId22"/>
    <p:sldId id="276" r:id="rId23"/>
    <p:sldId id="277" r:id="rId24"/>
  </p:sldIdLst>
  <p:sldSz cx="12192000" cy="6858000"/>
  <p:notesSz cx="6858000" cy="9144000"/>
  <p:embeddedFontLst>
    <p:embeddedFont>
      <p:font typeface="Gill Sans MT" panose="020B0502020104020203" pitchFamily="34" charset="77"/>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D4337F-575F-417E-9F79-031F4D3283CD}">
  <a:tblStyle styleId="{1AD4337F-575F-417E-9F79-031F4D3283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da52a32630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da52a32630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a52a32630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da52a3263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da52a3263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da52a3263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da52a3263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da52a3263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da52a3263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da52a3263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daaf7b4c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daaf7b4c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0028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4858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6352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21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439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90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61679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63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4032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9448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44773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l"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58239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ata.cityofchicago.org/Transportation/Chicago-Traffic-Tracker-Historical-Congestion-Esti/77hq-huss" TargetMode="External"/><Relationship Id="rId3" Type="http://schemas.openxmlformats.org/officeDocument/2006/relationships/hyperlink" Target="https://medium.com/@namanjain2050/hands-on-machine-learning-with-chicago-crime-data-3657b713d62c" TargetMode="External"/><Relationship Id="rId7" Type="http://schemas.openxmlformats.org/officeDocument/2006/relationships/hyperlink" Target="https://data.cityofchicago.org/Community-Economic-Development/Business-Licenses/r5kz-chr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ata.cityofchicago.org/Transportation/CTA-Ridership-L-Station-Entries-Daily-Totals/5neh-572f" TargetMode="External"/><Relationship Id="rId5" Type="http://schemas.openxmlformats.org/officeDocument/2006/relationships/hyperlink" Target="https://data.cityofchicago.org/Public-Safety/Crimes-2001-to-present/ijzp-q8t2" TargetMode="External"/><Relationship Id="rId4" Type="http://schemas.openxmlformats.org/officeDocument/2006/relationships/hyperlink" Target="https://www.researchgate.net/publication/335361962_Crime_Analysis_in_Chicago_City" TargetMode="External"/><Relationship Id="rId9" Type="http://schemas.openxmlformats.org/officeDocument/2006/relationships/hyperlink" Target="https://factfinder.census.gov/faces/nav/jsf/pages/searchresults.xhtml?refresh=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useBgFill="1">
        <p:nvSpPr>
          <p:cNvPr id="1132" name="Rectangle 1131">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A boat on a river in a city&#10;&#10;Description automatically generated">
            <a:extLst>
              <a:ext uri="{FF2B5EF4-FFF2-40B4-BE49-F238E27FC236}">
                <a16:creationId xmlns:a16="http://schemas.microsoft.com/office/drawing/2014/main" id="{58503A53-F918-68F1-D877-1BC4A92640B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0246" r="-1" b="10246"/>
          <a:stretch/>
        </p:blipFill>
        <p:spPr bwMode="auto">
          <a:xfrm>
            <a:off x="305" y="184666"/>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10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3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110" name="Rectangle 110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4" name="Google Shape;84;p13"/>
          <p:cNvSpPr txBox="1">
            <a:spLocks noGrp="1"/>
          </p:cNvSpPr>
          <p:nvPr>
            <p:ph type="title"/>
          </p:nvPr>
        </p:nvSpPr>
        <p:spPr>
          <a:xfrm>
            <a:off x="1130271" y="1193800"/>
            <a:ext cx="3193050" cy="4699000"/>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sz="3600" b="1" dirty="0"/>
              <a:t>Analyzing Chicago Crime Dataset</a:t>
            </a:r>
          </a:p>
        </p:txBody>
      </p:sp>
      <p:cxnSp>
        <p:nvCxnSpPr>
          <p:cNvPr id="1134" name="Straight Connector 1133">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69" name="Google Shape;85;p13"/>
          <p:cNvSpPr txBox="1">
            <a:spLocks noGrp="1"/>
          </p:cNvSpPr>
          <p:nvPr>
            <p:ph idx="1"/>
          </p:nvPr>
        </p:nvSpPr>
        <p:spPr>
          <a:xfrm>
            <a:off x="4976636" y="1193800"/>
            <a:ext cx="6085091" cy="4699000"/>
          </a:xfrm>
          <a:prstGeom prst="rect">
            <a:avLst/>
          </a:prstGeom>
        </p:spPr>
        <p:txBody>
          <a:bodyPr spcFirstLastPara="1" lIns="91425" tIns="45700" rIns="91425" bIns="45700" anchor="ctr" anchorCtr="0">
            <a:normAutofit/>
          </a:bodyPr>
          <a:lstStyle/>
          <a:p>
            <a:pPr marL="0" lvl="0" indent="0" rtl="0">
              <a:spcBef>
                <a:spcPts val="1000"/>
              </a:spcBef>
              <a:spcAft>
                <a:spcPts val="0"/>
              </a:spcAft>
              <a:buClr>
                <a:srgbClr val="FE9A03"/>
              </a:buClr>
              <a:buNone/>
            </a:pPr>
            <a:r>
              <a:rPr lang="en-US" dirty="0"/>
              <a:t>- </a:t>
            </a:r>
            <a:r>
              <a:rPr lang="en-US" dirty="0" err="1"/>
              <a:t>Anagh</a:t>
            </a:r>
            <a:r>
              <a:rPr lang="en-US" dirty="0"/>
              <a:t> Sharma</a:t>
            </a:r>
          </a:p>
        </p:txBody>
      </p:sp>
      <p:sp>
        <p:nvSpPr>
          <p:cNvPr id="111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 name="Rectangle 3">
            <a:extLst>
              <a:ext uri="{FF2B5EF4-FFF2-40B4-BE49-F238E27FC236}">
                <a16:creationId xmlns:a16="http://schemas.microsoft.com/office/drawing/2014/main" id="{9E37A660-6E07-5F66-8684-83037DF337B0}"/>
              </a:ext>
            </a:extLst>
          </p:cNvPr>
          <p:cNvSpPr>
            <a:spLocks noChangeArrowheads="1"/>
          </p:cNvSpPr>
          <p:nvPr/>
        </p:nvSpPr>
        <p:spPr bwMode="auto">
          <a:xfrm>
            <a:off x="822" y="-184666"/>
            <a:ext cx="2479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 </a:t>
            </a:r>
          </a:p>
        </p:txBody>
      </p:sp>
      <p:sp>
        <p:nvSpPr>
          <p:cNvPr id="4" name="Rectangle 6">
            <a:extLst>
              <a:ext uri="{FF2B5EF4-FFF2-40B4-BE49-F238E27FC236}">
                <a16:creationId xmlns:a16="http://schemas.microsoft.com/office/drawing/2014/main" id="{ECCDE9C3-7C9D-936D-6837-E7B5853C5915}"/>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 </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145"/>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08E7A6F0-5CD3-481E-B0F2-E7F99FE6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11290DF-4975-4FCD-8B8D-BBC86B836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6" name="Google Shape;146;p22"/>
          <p:cNvSpPr txBox="1">
            <a:spLocks noGrp="1"/>
          </p:cNvSpPr>
          <p:nvPr>
            <p:ph type="title"/>
          </p:nvPr>
        </p:nvSpPr>
        <p:spPr>
          <a:xfrm>
            <a:off x="860612" y="1138228"/>
            <a:ext cx="3793685" cy="3858767"/>
          </a:xfrm>
          <a:prstGeom prst="rect">
            <a:avLst/>
          </a:prstGeom>
        </p:spPr>
        <p:txBody>
          <a:bodyPr spcFirstLastPara="1" lIns="91425" tIns="45700" rIns="91425" bIns="45700" anchor="ctr" anchorCtr="0">
            <a:normAutofit/>
          </a:bodyPr>
          <a:lstStyle/>
          <a:p>
            <a:pPr marL="1828800" lvl="0" indent="0" rtl="0">
              <a:spcBef>
                <a:spcPts val="0"/>
              </a:spcBef>
              <a:spcAft>
                <a:spcPts val="0"/>
              </a:spcAft>
              <a:buClr>
                <a:schemeClr val="dk1"/>
              </a:buClr>
              <a:buSzPts val="4400"/>
              <a:buFont typeface="Calibri"/>
              <a:buNone/>
            </a:pPr>
            <a:r>
              <a:rPr lang="en-US" sz="2000"/>
              <a:t>Feature Engineering </a:t>
            </a:r>
          </a:p>
        </p:txBody>
      </p:sp>
      <p:grpSp>
        <p:nvGrpSpPr>
          <p:cNvPr id="173" name="Group 172">
            <a:extLst>
              <a:ext uri="{FF2B5EF4-FFF2-40B4-BE49-F238E27FC236}">
                <a16:creationId xmlns:a16="http://schemas.microsoft.com/office/drawing/2014/main" id="{357CA18A-A333-4DCB-842B-76827D2ECB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00021" y="638300"/>
            <a:ext cx="6409605" cy="4858625"/>
            <a:chOff x="7807230" y="2012810"/>
            <a:chExt cx="3251252" cy="3459865"/>
          </a:xfrm>
        </p:grpSpPr>
        <p:sp>
          <p:nvSpPr>
            <p:cNvPr id="174" name="Rectangle 173">
              <a:extLst>
                <a:ext uri="{FF2B5EF4-FFF2-40B4-BE49-F238E27FC236}">
                  <a16:creationId xmlns:a16="http://schemas.microsoft.com/office/drawing/2014/main" id="{6E785FC3-CE7B-46F8-8C7A-EBBF001E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75069D9A-30C7-4159-880C-DD2BDC510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7" name="Rectangle 176">
            <a:extLst>
              <a:ext uri="{FF2B5EF4-FFF2-40B4-BE49-F238E27FC236}">
                <a16:creationId xmlns:a16="http://schemas.microsoft.com/office/drawing/2014/main" id="{D9FE1511-6E1B-4F0E-8FF0-958527181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9891" y="973636"/>
            <a:ext cx="5769864" cy="4187952"/>
          </a:xfrm>
          <a:prstGeom prst="rect">
            <a:avLst/>
          </a:prstGeom>
          <a:solidFill>
            <a:srgbClr val="FFFFFF"/>
          </a:solidFill>
          <a:ln w="6350">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Google Shape;147;p22"/>
          <p:cNvSpPr txBox="1">
            <a:spLocks noGrp="1"/>
          </p:cNvSpPr>
          <p:nvPr>
            <p:ph idx="1"/>
          </p:nvPr>
        </p:nvSpPr>
        <p:spPr>
          <a:xfrm>
            <a:off x="5584483" y="1138228"/>
            <a:ext cx="5440680" cy="3858768"/>
          </a:xfrm>
          <a:prstGeom prst="rect">
            <a:avLst/>
          </a:prstGeom>
        </p:spPr>
        <p:txBody>
          <a:bodyPr spcFirstLastPara="1" lIns="91425" tIns="45700" rIns="91425" bIns="45700" anchor="ctr" anchorCtr="0">
            <a:normAutofit/>
          </a:bodyPr>
          <a:lstStyle/>
          <a:p>
            <a:pPr marL="0" lvl="0" indent="0" rtl="0">
              <a:lnSpc>
                <a:spcPct val="110000"/>
              </a:lnSpc>
              <a:spcBef>
                <a:spcPts val="1200"/>
              </a:spcBef>
              <a:spcAft>
                <a:spcPts val="0"/>
              </a:spcAft>
              <a:buNone/>
            </a:pPr>
            <a:r>
              <a:rPr lang="en-US" sz="1000" b="1" dirty="0">
                <a:solidFill>
                  <a:srgbClr val="000000"/>
                </a:solidFill>
                <a:ea typeface="Arial"/>
                <a:cs typeface="Arial"/>
                <a:sym typeface="Arial"/>
              </a:rPr>
              <a:t>Domain-Specific Features:</a:t>
            </a:r>
          </a:p>
          <a:p>
            <a:pPr marL="457200" lvl="0" indent="-298450" rtl="0">
              <a:lnSpc>
                <a:spcPct val="110000"/>
              </a:lnSpc>
              <a:spcBef>
                <a:spcPts val="1200"/>
              </a:spcBef>
              <a:spcAft>
                <a:spcPts val="0"/>
              </a:spcAft>
              <a:buSzPts val="1100"/>
              <a:buChar char="●"/>
            </a:pPr>
            <a:r>
              <a:rPr lang="en-US" sz="1000" dirty="0">
                <a:solidFill>
                  <a:srgbClr val="000000"/>
                </a:solidFill>
                <a:ea typeface="Arial"/>
                <a:cs typeface="Arial"/>
                <a:sym typeface="Arial"/>
              </a:rPr>
              <a:t>Created a </a:t>
            </a:r>
            <a:r>
              <a:rPr lang="en-US" sz="1000" b="1" dirty="0">
                <a:solidFill>
                  <a:srgbClr val="000000"/>
                </a:solidFill>
                <a:ea typeface="Arial"/>
                <a:cs typeface="Arial"/>
                <a:sym typeface="Arial"/>
              </a:rPr>
              <a:t>Covid indicator</a:t>
            </a:r>
            <a:r>
              <a:rPr lang="en-US" sz="1000" dirty="0">
                <a:solidFill>
                  <a:srgbClr val="000000"/>
                </a:solidFill>
                <a:ea typeface="Arial"/>
                <a:cs typeface="Arial"/>
                <a:sym typeface="Arial"/>
              </a:rPr>
              <a:t> variable (Pre-Covid, Lockdown, Covid, Post-Covid) to capture potential crime trends during different pandemic stages.</a:t>
            </a:r>
          </a:p>
          <a:p>
            <a:pPr marL="457200" lvl="0" indent="-298450" rtl="0">
              <a:lnSpc>
                <a:spcPct val="110000"/>
              </a:lnSpc>
              <a:spcBef>
                <a:spcPts val="0"/>
              </a:spcBef>
              <a:spcAft>
                <a:spcPts val="0"/>
              </a:spcAft>
              <a:buSzPts val="1100"/>
              <a:buChar char="●"/>
            </a:pPr>
            <a:r>
              <a:rPr lang="en-US" sz="1000" dirty="0">
                <a:solidFill>
                  <a:srgbClr val="000000"/>
                </a:solidFill>
                <a:ea typeface="Arial"/>
                <a:cs typeface="Arial"/>
                <a:sym typeface="Arial"/>
              </a:rPr>
              <a:t>This leverages expert knowledge to enrich the model with potentially relevant factors.</a:t>
            </a:r>
          </a:p>
          <a:p>
            <a:pPr marL="0" lvl="0" indent="0" rtl="0">
              <a:lnSpc>
                <a:spcPct val="110000"/>
              </a:lnSpc>
              <a:spcBef>
                <a:spcPts val="1200"/>
              </a:spcBef>
              <a:spcAft>
                <a:spcPts val="0"/>
              </a:spcAft>
              <a:buNone/>
            </a:pPr>
            <a:r>
              <a:rPr lang="en-US" sz="1000" b="1" dirty="0">
                <a:solidFill>
                  <a:srgbClr val="000000"/>
                </a:solidFill>
                <a:ea typeface="Arial"/>
                <a:cs typeface="Arial"/>
                <a:sym typeface="Arial"/>
              </a:rPr>
              <a:t>Spatial Features:</a:t>
            </a:r>
          </a:p>
          <a:p>
            <a:pPr marL="457200" lvl="0" indent="-298450" rtl="0">
              <a:lnSpc>
                <a:spcPct val="110000"/>
              </a:lnSpc>
              <a:spcBef>
                <a:spcPts val="1200"/>
              </a:spcBef>
              <a:spcAft>
                <a:spcPts val="0"/>
              </a:spcAft>
              <a:buSzPts val="1100"/>
              <a:buChar char="●"/>
            </a:pPr>
            <a:r>
              <a:rPr lang="en-US" sz="1000" dirty="0">
                <a:solidFill>
                  <a:srgbClr val="000000"/>
                </a:solidFill>
                <a:ea typeface="Arial"/>
                <a:cs typeface="Arial"/>
                <a:sym typeface="Arial"/>
              </a:rPr>
              <a:t>Constructed </a:t>
            </a:r>
            <a:r>
              <a:rPr lang="en-US" sz="1000" b="1" dirty="0">
                <a:solidFill>
                  <a:srgbClr val="000000"/>
                </a:solidFill>
                <a:ea typeface="Arial"/>
                <a:cs typeface="Arial"/>
                <a:sym typeface="Arial"/>
              </a:rPr>
              <a:t>interaction features</a:t>
            </a:r>
            <a:r>
              <a:rPr lang="en-US" sz="1000" dirty="0">
                <a:solidFill>
                  <a:srgbClr val="000000"/>
                </a:solidFill>
                <a:ea typeface="Arial"/>
                <a:cs typeface="Arial"/>
                <a:sym typeface="Arial"/>
              </a:rPr>
              <a:t> "proximity" (Far/Close) and "distance" to major locations in Chicago for each crime incident.</a:t>
            </a:r>
          </a:p>
          <a:p>
            <a:pPr marL="457200" lvl="0" indent="-298450" rtl="0">
              <a:lnSpc>
                <a:spcPct val="110000"/>
              </a:lnSpc>
              <a:spcBef>
                <a:spcPts val="0"/>
              </a:spcBef>
              <a:spcAft>
                <a:spcPts val="0"/>
              </a:spcAft>
              <a:buSzPts val="1100"/>
              <a:buChar char="●"/>
            </a:pPr>
            <a:r>
              <a:rPr lang="en-US" sz="1000" dirty="0">
                <a:solidFill>
                  <a:srgbClr val="000000"/>
                </a:solidFill>
                <a:ea typeface="Arial"/>
                <a:cs typeface="Arial"/>
                <a:sym typeface="Arial"/>
              </a:rPr>
              <a:t>This captures the spatial context of crimes relative to significant landmarks by considering both closeness and actual distance.</a:t>
            </a:r>
          </a:p>
          <a:p>
            <a:pPr marL="0" lvl="0" indent="0" rtl="0">
              <a:lnSpc>
                <a:spcPct val="110000"/>
              </a:lnSpc>
              <a:spcBef>
                <a:spcPts val="1200"/>
              </a:spcBef>
              <a:spcAft>
                <a:spcPts val="0"/>
              </a:spcAft>
              <a:buNone/>
            </a:pPr>
            <a:r>
              <a:rPr lang="en-US" sz="1000" b="1" dirty="0">
                <a:solidFill>
                  <a:srgbClr val="000000"/>
                </a:solidFill>
                <a:ea typeface="Arial"/>
                <a:cs typeface="Arial"/>
                <a:sym typeface="Arial"/>
              </a:rPr>
              <a:t>Feature Encoding:</a:t>
            </a:r>
          </a:p>
          <a:p>
            <a:pPr marL="457200" lvl="0" indent="-298450" rtl="0">
              <a:lnSpc>
                <a:spcPct val="110000"/>
              </a:lnSpc>
              <a:spcBef>
                <a:spcPts val="1200"/>
              </a:spcBef>
              <a:spcAft>
                <a:spcPts val="0"/>
              </a:spcAft>
              <a:buSzPts val="1100"/>
              <a:buChar char="●"/>
            </a:pPr>
            <a:r>
              <a:rPr lang="en-US" sz="1000" dirty="0">
                <a:solidFill>
                  <a:srgbClr val="000000"/>
                </a:solidFill>
                <a:ea typeface="Arial"/>
                <a:cs typeface="Arial"/>
                <a:sym typeface="Arial"/>
              </a:rPr>
              <a:t>Applied one-hot encoding to categorical variables, transforming them into numerical representations suitable for machine learning algorithms.</a:t>
            </a:r>
          </a:p>
          <a:p>
            <a:pPr marL="457200" lvl="0" indent="-298450" rtl="0">
              <a:lnSpc>
                <a:spcPct val="110000"/>
              </a:lnSpc>
              <a:spcBef>
                <a:spcPts val="0"/>
              </a:spcBef>
              <a:spcAft>
                <a:spcPts val="0"/>
              </a:spcAft>
              <a:buSzPts val="1100"/>
              <a:buChar char="●"/>
            </a:pPr>
            <a:r>
              <a:rPr lang="en-US" sz="1000" dirty="0">
                <a:solidFill>
                  <a:srgbClr val="000000"/>
                </a:solidFill>
                <a:ea typeface="Arial"/>
                <a:cs typeface="Arial"/>
                <a:sym typeface="Arial"/>
              </a:rPr>
              <a:t>This improves model interpretability and handling of categorical data.</a:t>
            </a:r>
          </a:p>
          <a:p>
            <a:pPr marL="457200" lvl="0" indent="-298450" rtl="0">
              <a:lnSpc>
                <a:spcPct val="110000"/>
              </a:lnSpc>
              <a:spcBef>
                <a:spcPts val="0"/>
              </a:spcBef>
              <a:spcAft>
                <a:spcPts val="0"/>
              </a:spcAft>
              <a:buSzPts val="1100"/>
              <a:buChar char="●"/>
            </a:pPr>
            <a:r>
              <a:rPr lang="en-US" sz="1000" dirty="0">
                <a:solidFill>
                  <a:srgbClr val="000000"/>
                </a:solidFill>
                <a:ea typeface="Arial"/>
                <a:cs typeface="Arial"/>
                <a:sym typeface="Arial"/>
              </a:rPr>
              <a:t>Label encoded the target variable (primary crime type) for efficient model training.</a:t>
            </a:r>
          </a:p>
          <a:p>
            <a:pPr marL="0" lvl="0" indent="0" rtl="0">
              <a:lnSpc>
                <a:spcPct val="110000"/>
              </a:lnSpc>
              <a:spcBef>
                <a:spcPts val="1200"/>
              </a:spcBef>
              <a:spcAft>
                <a:spcPts val="0"/>
              </a:spcAft>
              <a:buNone/>
            </a:pPr>
            <a:r>
              <a:rPr lang="en-US" sz="1000" dirty="0">
                <a:solidFill>
                  <a:srgbClr val="000000"/>
                </a:solidFill>
                <a:ea typeface="Arial"/>
                <a:cs typeface="Arial"/>
                <a:sym typeface="Arial"/>
              </a:rPr>
              <a:t>The NULL Error Rate for our target variable is 24% . So that our machine learning models would perform at least better than that . </a:t>
            </a:r>
          </a:p>
        </p:txBody>
      </p:sp>
      <p:pic>
        <p:nvPicPr>
          <p:cNvPr id="179" name="Picture 178">
            <a:extLst>
              <a:ext uri="{FF2B5EF4-FFF2-40B4-BE49-F238E27FC236}">
                <a16:creationId xmlns:a16="http://schemas.microsoft.com/office/drawing/2014/main" id="{025CEF6D-5E98-4B5C-A10F-7459C1EEF1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1" name="Straight Connector 180">
            <a:extLst>
              <a:ext uri="{FF2B5EF4-FFF2-40B4-BE49-F238E27FC236}">
                <a16:creationId xmlns:a16="http://schemas.microsoft.com/office/drawing/2014/main" id="{05C73161-1E4E-4E6A-91B2-E885CF8FFB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1451579" y="804519"/>
            <a:ext cx="9603275" cy="1049235"/>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Feature Selection</a:t>
            </a:r>
          </a:p>
        </p:txBody>
      </p:sp>
      <p:sp>
        <p:nvSpPr>
          <p:cNvPr id="153" name="Google Shape;153;p23"/>
          <p:cNvSpPr txBox="1">
            <a:spLocks noGrp="1"/>
          </p:cNvSpPr>
          <p:nvPr>
            <p:ph idx="1"/>
          </p:nvPr>
        </p:nvSpPr>
        <p:spPr>
          <a:xfrm>
            <a:off x="1451579" y="2015734"/>
            <a:ext cx="4162555" cy="3450613"/>
          </a:xfrm>
          <a:prstGeom prst="rect">
            <a:avLst/>
          </a:prstGeom>
        </p:spPr>
        <p:txBody>
          <a:bodyPr spcFirstLastPara="1" lIns="91425" tIns="45700" rIns="91425" bIns="45700" anchorCtr="0">
            <a:noAutofit/>
          </a:bodyPr>
          <a:lstStyle/>
          <a:p>
            <a:pPr marL="0" lvl="0" indent="0" rtl="0">
              <a:lnSpc>
                <a:spcPct val="110000"/>
              </a:lnSpc>
              <a:spcBef>
                <a:spcPts val="1000"/>
              </a:spcBef>
              <a:spcAft>
                <a:spcPts val="0"/>
              </a:spcAft>
              <a:buClr>
                <a:schemeClr val="dk1"/>
              </a:buClr>
              <a:buSzPts val="1100"/>
              <a:buFont typeface="Arial"/>
              <a:buNone/>
            </a:pPr>
            <a:r>
              <a:rPr lang="en-US" sz="1400" b="1" dirty="0">
                <a:ea typeface="Arial"/>
                <a:cs typeface="Calibri" panose="020F0502020204030204" pitchFamily="34" charset="0"/>
                <a:sym typeface="Arial"/>
              </a:rPr>
              <a:t>Feature Importance Analysis:</a:t>
            </a:r>
          </a:p>
          <a:p>
            <a:pPr marL="330200" indent="-171450">
              <a:lnSpc>
                <a:spcPct val="110000"/>
              </a:lnSpc>
              <a:spcBef>
                <a:spcPts val="1200"/>
              </a:spcBef>
              <a:buSzPts val="1100"/>
            </a:pPr>
            <a:r>
              <a:rPr lang="en-US" sz="1400" dirty="0">
                <a:ea typeface="Arial"/>
                <a:cs typeface="Calibri" panose="020F0502020204030204" pitchFamily="34" charset="0"/>
                <a:sym typeface="Arial"/>
              </a:rPr>
              <a:t>Employed a Decision Tree Classifier model to identify the top 40 features most impactful in capturing data patterns relevant to crime prediction.</a:t>
            </a:r>
          </a:p>
          <a:p>
            <a:pPr marL="330200" indent="-171450">
              <a:lnSpc>
                <a:spcPct val="110000"/>
              </a:lnSpc>
              <a:spcBef>
                <a:spcPts val="0"/>
              </a:spcBef>
              <a:buSzPts val="1100"/>
            </a:pPr>
            <a:r>
              <a:rPr lang="en-US" sz="1400" dirty="0">
                <a:ea typeface="Arial"/>
                <a:cs typeface="Calibri" panose="020F0502020204030204" pitchFamily="34" charset="0"/>
                <a:sym typeface="Arial"/>
              </a:rPr>
              <a:t>This data-driven approach ensures the model focuses on the most informative features for accurate results.</a:t>
            </a:r>
          </a:p>
          <a:p>
            <a:pPr marL="0" lvl="0" indent="0" rtl="0">
              <a:lnSpc>
                <a:spcPct val="110000"/>
              </a:lnSpc>
              <a:spcBef>
                <a:spcPts val="1200"/>
              </a:spcBef>
              <a:spcAft>
                <a:spcPts val="0"/>
              </a:spcAft>
              <a:buClr>
                <a:schemeClr val="dk1"/>
              </a:buClr>
              <a:buSzPts val="1100"/>
              <a:buFont typeface="Arial"/>
              <a:buNone/>
            </a:pPr>
            <a:r>
              <a:rPr lang="en-US" sz="1400" b="1" dirty="0">
                <a:ea typeface="Arial"/>
                <a:cs typeface="Calibri" panose="020F0502020204030204" pitchFamily="34" charset="0"/>
                <a:sym typeface="Arial"/>
              </a:rPr>
              <a:t>Selected Features:</a:t>
            </a:r>
          </a:p>
          <a:p>
            <a:pPr marL="330200" indent="-171450">
              <a:lnSpc>
                <a:spcPct val="110000"/>
              </a:lnSpc>
              <a:spcBef>
                <a:spcPts val="1200"/>
              </a:spcBef>
              <a:buSzPts val="1100"/>
            </a:pPr>
            <a:r>
              <a:rPr lang="en-US" sz="1400" dirty="0">
                <a:ea typeface="Arial"/>
                <a:cs typeface="Calibri" panose="020F0502020204030204" pitchFamily="34" charset="0"/>
                <a:sym typeface="Arial"/>
              </a:rPr>
              <a:t>Key features identified include:</a:t>
            </a:r>
          </a:p>
          <a:p>
            <a:pPr marL="787400" lvl="1" indent="-171450">
              <a:lnSpc>
                <a:spcPct val="110000"/>
              </a:lnSpc>
              <a:spcBef>
                <a:spcPts val="0"/>
              </a:spcBef>
              <a:buSzPts val="1100"/>
            </a:pPr>
            <a:r>
              <a:rPr lang="en-US" sz="1400" b="1" dirty="0">
                <a:ea typeface="Arial"/>
                <a:cs typeface="Calibri" panose="020F0502020204030204" pitchFamily="34" charset="0"/>
                <a:sym typeface="Arial"/>
              </a:rPr>
              <a:t>Location:</a:t>
            </a:r>
            <a:r>
              <a:rPr lang="en-US" sz="1400" dirty="0">
                <a:ea typeface="Arial"/>
                <a:cs typeface="Calibri" panose="020F0502020204030204" pitchFamily="34" charset="0"/>
                <a:sym typeface="Arial"/>
              </a:rPr>
              <a:t> Longitude, Latitude, Distance (to major locations)</a:t>
            </a:r>
          </a:p>
          <a:p>
            <a:pPr marL="787400" lvl="1" indent="-171450">
              <a:lnSpc>
                <a:spcPct val="110000"/>
              </a:lnSpc>
              <a:spcBef>
                <a:spcPts val="0"/>
              </a:spcBef>
              <a:buSzPts val="1100"/>
            </a:pPr>
            <a:r>
              <a:rPr lang="en-US" sz="1400" b="1" dirty="0">
                <a:ea typeface="Arial"/>
                <a:cs typeface="Calibri" panose="020F0502020204030204" pitchFamily="34" charset="0"/>
                <a:sym typeface="Arial"/>
              </a:rPr>
              <a:t>Temporal:</a:t>
            </a:r>
            <a:r>
              <a:rPr lang="en-US" sz="1400" dirty="0">
                <a:ea typeface="Arial"/>
                <a:cs typeface="Calibri" panose="020F0502020204030204" pitchFamily="34" charset="0"/>
                <a:sym typeface="Arial"/>
              </a:rPr>
              <a:t> Weekday (Monday)</a:t>
            </a:r>
          </a:p>
          <a:p>
            <a:pPr marL="787400" lvl="1" indent="-171450">
              <a:lnSpc>
                <a:spcPct val="110000"/>
              </a:lnSpc>
              <a:spcBef>
                <a:spcPts val="0"/>
              </a:spcBef>
              <a:buSzPts val="1100"/>
            </a:pPr>
            <a:r>
              <a:rPr lang="en-US" sz="1400" b="1" dirty="0">
                <a:ea typeface="Arial"/>
                <a:cs typeface="Calibri" panose="020F0502020204030204" pitchFamily="34" charset="0"/>
                <a:sym typeface="Arial"/>
              </a:rPr>
              <a:t>Crime Type:</a:t>
            </a:r>
            <a:r>
              <a:rPr lang="en-US" sz="1400" dirty="0">
                <a:ea typeface="Arial"/>
                <a:cs typeface="Calibri" panose="020F0502020204030204" pitchFamily="34" charset="0"/>
                <a:sym typeface="Arial"/>
              </a:rPr>
              <a:t> Domestic</a:t>
            </a:r>
          </a:p>
          <a:p>
            <a:pPr marL="0" lvl="0" indent="0" rtl="0">
              <a:lnSpc>
                <a:spcPct val="110000"/>
              </a:lnSpc>
              <a:spcBef>
                <a:spcPts val="1200"/>
              </a:spcBef>
              <a:spcAft>
                <a:spcPts val="0"/>
              </a:spcAft>
              <a:buNone/>
            </a:pPr>
            <a:endParaRPr lang="en-US" sz="1400" dirty="0"/>
          </a:p>
        </p:txBody>
      </p:sp>
      <p:pic>
        <p:nvPicPr>
          <p:cNvPr id="154" name="Google Shape;154;p23"/>
          <p:cNvPicPr preferRelativeResize="0"/>
          <p:nvPr/>
        </p:nvPicPr>
        <p:blipFill>
          <a:blip r:embed="rId3"/>
          <a:stretch>
            <a:fillRect/>
          </a:stretch>
        </p:blipFill>
        <p:spPr>
          <a:xfrm>
            <a:off x="6094411" y="2240507"/>
            <a:ext cx="4960443" cy="300106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0;p24">
            <a:extLst>
              <a:ext uri="{FF2B5EF4-FFF2-40B4-BE49-F238E27FC236}">
                <a16:creationId xmlns:a16="http://schemas.microsoft.com/office/drawing/2014/main" id="{7A76A4B9-D2B7-2FCA-0730-9481BD39C448}"/>
              </a:ext>
            </a:extLst>
          </p:cNvPr>
          <p:cNvPicPr preferRelativeResize="0"/>
          <p:nvPr/>
        </p:nvPicPr>
        <p:blipFill rotWithShape="1">
          <a:blip r:embed="rId2">
            <a:alphaModFix/>
          </a:blip>
          <a:srcRect r="-3885"/>
          <a:stretch/>
        </p:blipFill>
        <p:spPr>
          <a:xfrm>
            <a:off x="770150" y="1168918"/>
            <a:ext cx="4414200" cy="1103525"/>
          </a:xfrm>
          <a:prstGeom prst="rect">
            <a:avLst/>
          </a:prstGeom>
          <a:noFill/>
          <a:ln>
            <a:noFill/>
          </a:ln>
          <a:effectLst>
            <a:outerShdw blurRad="57150" dist="19050" dir="5400000" algn="bl" rotWithShape="0">
              <a:srgbClr val="000000">
                <a:alpha val="50000"/>
              </a:srgbClr>
            </a:outerShdw>
          </a:effectLst>
        </p:spPr>
      </p:pic>
      <p:pic>
        <p:nvPicPr>
          <p:cNvPr id="3" name="Google Shape;161;p24">
            <a:extLst>
              <a:ext uri="{FF2B5EF4-FFF2-40B4-BE49-F238E27FC236}">
                <a16:creationId xmlns:a16="http://schemas.microsoft.com/office/drawing/2014/main" id="{B2B2021F-913C-B968-CA24-AFF7E4EC95FE}"/>
              </a:ext>
            </a:extLst>
          </p:cNvPr>
          <p:cNvPicPr preferRelativeResize="0"/>
          <p:nvPr/>
        </p:nvPicPr>
        <p:blipFill>
          <a:blip r:embed="rId3">
            <a:alphaModFix/>
          </a:blip>
          <a:stretch>
            <a:fillRect/>
          </a:stretch>
        </p:blipFill>
        <p:spPr>
          <a:xfrm>
            <a:off x="6096000" y="4073280"/>
            <a:ext cx="5100083" cy="1475980"/>
          </a:xfrm>
          <a:prstGeom prst="rect">
            <a:avLst/>
          </a:prstGeom>
          <a:noFill/>
          <a:ln>
            <a:noFill/>
          </a:ln>
          <a:effectLst>
            <a:outerShdw blurRad="57150" dist="19050" dir="5400000" algn="bl" rotWithShape="0">
              <a:srgbClr val="000000">
                <a:alpha val="50000"/>
              </a:srgbClr>
            </a:outerShdw>
          </a:effectLst>
        </p:spPr>
      </p:pic>
      <p:pic>
        <p:nvPicPr>
          <p:cNvPr id="4" name="Google Shape;162;p24">
            <a:extLst>
              <a:ext uri="{FF2B5EF4-FFF2-40B4-BE49-F238E27FC236}">
                <a16:creationId xmlns:a16="http://schemas.microsoft.com/office/drawing/2014/main" id="{A6492E63-386C-486E-BAC0-062559461C4C}"/>
              </a:ext>
            </a:extLst>
          </p:cNvPr>
          <p:cNvPicPr preferRelativeResize="0"/>
          <p:nvPr/>
        </p:nvPicPr>
        <p:blipFill>
          <a:blip r:embed="rId4">
            <a:alphaModFix/>
          </a:blip>
          <a:stretch>
            <a:fillRect/>
          </a:stretch>
        </p:blipFill>
        <p:spPr>
          <a:xfrm>
            <a:off x="6096000" y="1168918"/>
            <a:ext cx="5406700" cy="2625424"/>
          </a:xfrm>
          <a:prstGeom prst="rect">
            <a:avLst/>
          </a:prstGeom>
          <a:noFill/>
          <a:ln>
            <a:noFill/>
          </a:ln>
        </p:spPr>
      </p:pic>
      <p:sp>
        <p:nvSpPr>
          <p:cNvPr id="5" name="Google Shape;163;p24">
            <a:extLst>
              <a:ext uri="{FF2B5EF4-FFF2-40B4-BE49-F238E27FC236}">
                <a16:creationId xmlns:a16="http://schemas.microsoft.com/office/drawing/2014/main" id="{BA57877F-594C-BF17-B783-9A28973190B3}"/>
              </a:ext>
            </a:extLst>
          </p:cNvPr>
          <p:cNvSpPr txBox="1"/>
          <p:nvPr/>
        </p:nvSpPr>
        <p:spPr>
          <a:xfrm>
            <a:off x="770150" y="729508"/>
            <a:ext cx="4253525"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cs typeface="Calibri"/>
                <a:sym typeface="Calibri"/>
              </a:rPr>
              <a:t>Model</a:t>
            </a:r>
            <a:r>
              <a:rPr lang="en-US" sz="1400" b="1" dirty="0">
                <a:solidFill>
                  <a:schemeClr val="dk1"/>
                </a:solidFill>
                <a:ea typeface="Calibri"/>
                <a:cs typeface="Calibri"/>
                <a:sym typeface="Calibri"/>
              </a:rPr>
              <a:t> </a:t>
            </a:r>
            <a:r>
              <a:rPr lang="en-US" sz="1400" b="1" dirty="0">
                <a:solidFill>
                  <a:schemeClr val="dk1"/>
                </a:solidFill>
                <a:cs typeface="Calibri"/>
                <a:sym typeface="Calibri"/>
              </a:rPr>
              <a:t>Training</a:t>
            </a:r>
            <a:endParaRPr sz="1400" b="1" dirty="0">
              <a:solidFill>
                <a:schemeClr val="dk1"/>
              </a:solidFill>
              <a:cs typeface="Calibri"/>
              <a:sym typeface="Calibri"/>
            </a:endParaRPr>
          </a:p>
        </p:txBody>
      </p:sp>
      <p:sp>
        <p:nvSpPr>
          <p:cNvPr id="6" name="Google Shape;164;p24">
            <a:extLst>
              <a:ext uri="{FF2B5EF4-FFF2-40B4-BE49-F238E27FC236}">
                <a16:creationId xmlns:a16="http://schemas.microsoft.com/office/drawing/2014/main" id="{9133BFAA-E62F-C327-869F-B6A56BFBF525}"/>
              </a:ext>
            </a:extLst>
          </p:cNvPr>
          <p:cNvSpPr txBox="1"/>
          <p:nvPr/>
        </p:nvSpPr>
        <p:spPr>
          <a:xfrm>
            <a:off x="770149" y="2438725"/>
            <a:ext cx="4253526" cy="4616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ea typeface="Calibri"/>
                <a:cs typeface="Calibri"/>
                <a:sym typeface="Calibri"/>
              </a:rPr>
              <a:t>Precision- Recall Graph</a:t>
            </a:r>
            <a:endParaRPr sz="1400" b="1" dirty="0">
              <a:solidFill>
                <a:schemeClr val="dk1"/>
              </a:solidFill>
              <a:ea typeface="Calibri"/>
              <a:cs typeface="Calibri"/>
              <a:sym typeface="Calibri"/>
            </a:endParaRPr>
          </a:p>
        </p:txBody>
      </p:sp>
      <p:sp>
        <p:nvSpPr>
          <p:cNvPr id="7" name="Google Shape;165;p24">
            <a:extLst>
              <a:ext uri="{FF2B5EF4-FFF2-40B4-BE49-F238E27FC236}">
                <a16:creationId xmlns:a16="http://schemas.microsoft.com/office/drawing/2014/main" id="{3DC7E2C3-C130-B7C3-184C-6877F90A65BD}"/>
              </a:ext>
            </a:extLst>
          </p:cNvPr>
          <p:cNvSpPr txBox="1"/>
          <p:nvPr/>
        </p:nvSpPr>
        <p:spPr>
          <a:xfrm>
            <a:off x="6244450" y="738926"/>
            <a:ext cx="5258250" cy="4616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ea typeface="Calibri"/>
                <a:cs typeface="Calibri"/>
                <a:sym typeface="Calibri"/>
              </a:rPr>
              <a:t>Cross-validation </a:t>
            </a:r>
            <a:endParaRPr sz="1400" b="1" dirty="0">
              <a:solidFill>
                <a:schemeClr val="dk1"/>
              </a:solidFill>
              <a:ea typeface="Calibri"/>
              <a:cs typeface="Calibri"/>
              <a:sym typeface="Calibri"/>
            </a:endParaRPr>
          </a:p>
        </p:txBody>
      </p:sp>
      <p:pic>
        <p:nvPicPr>
          <p:cNvPr id="8" name="Google Shape;166;p24">
            <a:extLst>
              <a:ext uri="{FF2B5EF4-FFF2-40B4-BE49-F238E27FC236}">
                <a16:creationId xmlns:a16="http://schemas.microsoft.com/office/drawing/2014/main" id="{D970D171-542B-D127-011B-6985341C1BC3}"/>
              </a:ext>
            </a:extLst>
          </p:cNvPr>
          <p:cNvPicPr preferRelativeResize="0"/>
          <p:nvPr/>
        </p:nvPicPr>
        <p:blipFill>
          <a:blip r:embed="rId5">
            <a:alphaModFix/>
          </a:blip>
          <a:stretch>
            <a:fillRect/>
          </a:stretch>
        </p:blipFill>
        <p:spPr>
          <a:xfrm>
            <a:off x="770150" y="2900390"/>
            <a:ext cx="4253525" cy="2625424"/>
          </a:xfrm>
          <a:prstGeom prst="rect">
            <a:avLst/>
          </a:prstGeom>
          <a:noFill/>
          <a:ln>
            <a:noFill/>
          </a:ln>
        </p:spPr>
      </p:pic>
      <p:sp>
        <p:nvSpPr>
          <p:cNvPr id="9" name="TextBox 8">
            <a:extLst>
              <a:ext uri="{FF2B5EF4-FFF2-40B4-BE49-F238E27FC236}">
                <a16:creationId xmlns:a16="http://schemas.microsoft.com/office/drawing/2014/main" id="{9F584CD1-6036-8BB7-8B99-9E5A613DF837}"/>
              </a:ext>
            </a:extLst>
          </p:cNvPr>
          <p:cNvSpPr txBox="1"/>
          <p:nvPr/>
        </p:nvSpPr>
        <p:spPr>
          <a:xfrm>
            <a:off x="3391786" y="180753"/>
            <a:ext cx="4189228" cy="461665"/>
          </a:xfrm>
          <a:prstGeom prst="rect">
            <a:avLst/>
          </a:prstGeom>
          <a:noFill/>
        </p:spPr>
        <p:txBody>
          <a:bodyPr wrap="square" rtlCol="0">
            <a:spAutoFit/>
          </a:bodyPr>
          <a:lstStyle/>
          <a:p>
            <a:pPr algn="ctr"/>
            <a:r>
              <a:rPr lang="en-US" sz="2400" b="1" dirty="0"/>
              <a:t>LOGISTIC REGRESSION</a:t>
            </a:r>
          </a:p>
        </p:txBody>
      </p:sp>
    </p:spTree>
    <p:extLst>
      <p:ext uri="{BB962C8B-B14F-4D97-AF65-F5344CB8AC3E}">
        <p14:creationId xmlns:p14="http://schemas.microsoft.com/office/powerpoint/2010/main" val="4114258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72;p25">
            <a:extLst>
              <a:ext uri="{FF2B5EF4-FFF2-40B4-BE49-F238E27FC236}">
                <a16:creationId xmlns:a16="http://schemas.microsoft.com/office/drawing/2014/main" id="{2C8C1456-9403-E13B-2F1A-A1FB5890B47B}"/>
              </a:ext>
            </a:extLst>
          </p:cNvPr>
          <p:cNvPicPr preferRelativeResize="0"/>
          <p:nvPr/>
        </p:nvPicPr>
        <p:blipFill>
          <a:blip r:embed="rId2">
            <a:alphaModFix/>
          </a:blip>
          <a:stretch>
            <a:fillRect/>
          </a:stretch>
        </p:blipFill>
        <p:spPr>
          <a:xfrm>
            <a:off x="6244450" y="4655886"/>
            <a:ext cx="5411199" cy="1204300"/>
          </a:xfrm>
          <a:prstGeom prst="rect">
            <a:avLst/>
          </a:prstGeom>
          <a:noFill/>
          <a:ln>
            <a:noFill/>
          </a:ln>
        </p:spPr>
      </p:pic>
      <p:sp>
        <p:nvSpPr>
          <p:cNvPr id="3" name="Google Shape;173;p25">
            <a:extLst>
              <a:ext uri="{FF2B5EF4-FFF2-40B4-BE49-F238E27FC236}">
                <a16:creationId xmlns:a16="http://schemas.microsoft.com/office/drawing/2014/main" id="{BC2636E3-778D-77BF-F69F-E32F60CFCE51}"/>
              </a:ext>
            </a:extLst>
          </p:cNvPr>
          <p:cNvSpPr txBox="1"/>
          <p:nvPr/>
        </p:nvSpPr>
        <p:spPr>
          <a:xfrm>
            <a:off x="473025" y="703548"/>
            <a:ext cx="4923424" cy="5085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ea typeface="Calibri"/>
                <a:cs typeface="Calibri"/>
                <a:sym typeface="Calibri"/>
              </a:rPr>
              <a:t>Hyperparameter Tuning</a:t>
            </a:r>
            <a:endParaRPr sz="1400" b="1" dirty="0">
              <a:solidFill>
                <a:schemeClr val="dk1"/>
              </a:solidFill>
              <a:ea typeface="Calibri"/>
              <a:cs typeface="Calibri"/>
              <a:sym typeface="Calibri"/>
            </a:endParaRPr>
          </a:p>
        </p:txBody>
      </p:sp>
      <p:pic>
        <p:nvPicPr>
          <p:cNvPr id="4" name="Google Shape;174;p25">
            <a:extLst>
              <a:ext uri="{FF2B5EF4-FFF2-40B4-BE49-F238E27FC236}">
                <a16:creationId xmlns:a16="http://schemas.microsoft.com/office/drawing/2014/main" id="{3FB889F2-5AE9-B3FF-4993-4B16E1039E8D}"/>
              </a:ext>
            </a:extLst>
          </p:cNvPr>
          <p:cNvPicPr preferRelativeResize="0"/>
          <p:nvPr/>
        </p:nvPicPr>
        <p:blipFill>
          <a:blip r:embed="rId3">
            <a:alphaModFix/>
          </a:blip>
          <a:stretch>
            <a:fillRect/>
          </a:stretch>
        </p:blipFill>
        <p:spPr>
          <a:xfrm>
            <a:off x="473025" y="1212112"/>
            <a:ext cx="4923424" cy="2781250"/>
          </a:xfrm>
          <a:prstGeom prst="rect">
            <a:avLst/>
          </a:prstGeom>
          <a:noFill/>
          <a:ln>
            <a:noFill/>
          </a:ln>
        </p:spPr>
      </p:pic>
      <p:sp>
        <p:nvSpPr>
          <p:cNvPr id="5" name="Google Shape;175;p25">
            <a:extLst>
              <a:ext uri="{FF2B5EF4-FFF2-40B4-BE49-F238E27FC236}">
                <a16:creationId xmlns:a16="http://schemas.microsoft.com/office/drawing/2014/main" id="{51B3696A-4BFE-A64D-4672-85E267509CC6}"/>
              </a:ext>
            </a:extLst>
          </p:cNvPr>
          <p:cNvSpPr txBox="1"/>
          <p:nvPr/>
        </p:nvSpPr>
        <p:spPr>
          <a:xfrm>
            <a:off x="532575" y="4093535"/>
            <a:ext cx="4236124" cy="5623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ea typeface="Calibri"/>
                <a:cs typeface="Calibri"/>
                <a:sym typeface="Calibri"/>
              </a:rPr>
              <a:t>Model Training</a:t>
            </a:r>
            <a:endParaRPr sz="1400" b="1" dirty="0">
              <a:solidFill>
                <a:schemeClr val="dk1"/>
              </a:solidFill>
              <a:ea typeface="Calibri"/>
              <a:cs typeface="Calibri"/>
              <a:sym typeface="Calibri"/>
            </a:endParaRPr>
          </a:p>
        </p:txBody>
      </p:sp>
      <p:pic>
        <p:nvPicPr>
          <p:cNvPr id="7" name="Google Shape;177;p25">
            <a:extLst>
              <a:ext uri="{FF2B5EF4-FFF2-40B4-BE49-F238E27FC236}">
                <a16:creationId xmlns:a16="http://schemas.microsoft.com/office/drawing/2014/main" id="{87417A42-AB89-E1A4-0E98-8A9FE16E14D0}"/>
              </a:ext>
            </a:extLst>
          </p:cNvPr>
          <p:cNvPicPr preferRelativeResize="0"/>
          <p:nvPr/>
        </p:nvPicPr>
        <p:blipFill>
          <a:blip r:embed="rId4">
            <a:alphaModFix/>
          </a:blip>
          <a:stretch>
            <a:fillRect/>
          </a:stretch>
        </p:blipFill>
        <p:spPr>
          <a:xfrm>
            <a:off x="6244450" y="1249261"/>
            <a:ext cx="5155580" cy="3125449"/>
          </a:xfrm>
          <a:prstGeom prst="rect">
            <a:avLst/>
          </a:prstGeom>
          <a:noFill/>
          <a:ln>
            <a:noFill/>
          </a:ln>
        </p:spPr>
      </p:pic>
      <p:sp>
        <p:nvSpPr>
          <p:cNvPr id="8" name="Google Shape;178;p25">
            <a:extLst>
              <a:ext uri="{FF2B5EF4-FFF2-40B4-BE49-F238E27FC236}">
                <a16:creationId xmlns:a16="http://schemas.microsoft.com/office/drawing/2014/main" id="{3B112BDE-6B13-79E4-7E12-6617F91D6C36}"/>
              </a:ext>
            </a:extLst>
          </p:cNvPr>
          <p:cNvSpPr txBox="1"/>
          <p:nvPr/>
        </p:nvSpPr>
        <p:spPr>
          <a:xfrm>
            <a:off x="6244450" y="703548"/>
            <a:ext cx="5155580" cy="6786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latin typeface="Calibri"/>
                <a:ea typeface="Calibri"/>
                <a:cs typeface="Calibri"/>
                <a:sym typeface="Calibri"/>
              </a:rPr>
              <a:t>Cross-validation </a:t>
            </a:r>
            <a:endParaRPr sz="1400" b="1" dirty="0">
              <a:solidFill>
                <a:schemeClr val="dk1"/>
              </a:solidFill>
              <a:latin typeface="Calibri"/>
              <a:ea typeface="Calibri"/>
              <a:cs typeface="Calibri"/>
              <a:sym typeface="Calibri"/>
            </a:endParaRPr>
          </a:p>
        </p:txBody>
      </p:sp>
      <p:sp>
        <p:nvSpPr>
          <p:cNvPr id="9" name="TextBox 8">
            <a:extLst>
              <a:ext uri="{FF2B5EF4-FFF2-40B4-BE49-F238E27FC236}">
                <a16:creationId xmlns:a16="http://schemas.microsoft.com/office/drawing/2014/main" id="{07517A16-1C0E-8C0E-36CE-BBCFADEE05A2}"/>
              </a:ext>
            </a:extLst>
          </p:cNvPr>
          <p:cNvSpPr txBox="1"/>
          <p:nvPr/>
        </p:nvSpPr>
        <p:spPr>
          <a:xfrm>
            <a:off x="3880884" y="233916"/>
            <a:ext cx="3742660" cy="461665"/>
          </a:xfrm>
          <a:prstGeom prst="rect">
            <a:avLst/>
          </a:prstGeom>
          <a:noFill/>
        </p:spPr>
        <p:txBody>
          <a:bodyPr wrap="square" rtlCol="0">
            <a:spAutoFit/>
          </a:bodyPr>
          <a:lstStyle/>
          <a:p>
            <a:pPr algn="ctr"/>
            <a:r>
              <a:rPr lang="en-US" sz="2400" b="1" dirty="0"/>
              <a:t>RANDOM FOREST </a:t>
            </a:r>
          </a:p>
        </p:txBody>
      </p:sp>
      <p:pic>
        <p:nvPicPr>
          <p:cNvPr id="11" name="Picture 10">
            <a:extLst>
              <a:ext uri="{FF2B5EF4-FFF2-40B4-BE49-F238E27FC236}">
                <a16:creationId xmlns:a16="http://schemas.microsoft.com/office/drawing/2014/main" id="{F590D303-C4A7-2FEE-94E0-22A359C1CE92}"/>
              </a:ext>
            </a:extLst>
          </p:cNvPr>
          <p:cNvPicPr>
            <a:picLocks noChangeAspect="1"/>
          </p:cNvPicPr>
          <p:nvPr/>
        </p:nvPicPr>
        <p:blipFill>
          <a:blip r:embed="rId5"/>
          <a:stretch>
            <a:fillRect/>
          </a:stretch>
        </p:blipFill>
        <p:spPr>
          <a:xfrm>
            <a:off x="309684" y="4374710"/>
            <a:ext cx="4923424" cy="1584428"/>
          </a:xfrm>
          <a:prstGeom prst="rect">
            <a:avLst/>
          </a:prstGeom>
        </p:spPr>
      </p:pic>
    </p:spTree>
    <p:extLst>
      <p:ext uri="{BB962C8B-B14F-4D97-AF65-F5344CB8AC3E}">
        <p14:creationId xmlns:p14="http://schemas.microsoft.com/office/powerpoint/2010/main" val="811798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84;p26">
            <a:extLst>
              <a:ext uri="{FF2B5EF4-FFF2-40B4-BE49-F238E27FC236}">
                <a16:creationId xmlns:a16="http://schemas.microsoft.com/office/drawing/2014/main" id="{82202368-5E46-7FD7-C416-068B869BDE3C}"/>
              </a:ext>
            </a:extLst>
          </p:cNvPr>
          <p:cNvPicPr preferRelativeResize="0"/>
          <p:nvPr/>
        </p:nvPicPr>
        <p:blipFill>
          <a:blip r:embed="rId2">
            <a:alphaModFix/>
          </a:blip>
          <a:stretch>
            <a:fillRect/>
          </a:stretch>
        </p:blipFill>
        <p:spPr>
          <a:xfrm>
            <a:off x="458797" y="1151326"/>
            <a:ext cx="5318375" cy="2659400"/>
          </a:xfrm>
          <a:prstGeom prst="rect">
            <a:avLst/>
          </a:prstGeom>
          <a:noFill/>
          <a:ln>
            <a:noFill/>
          </a:ln>
        </p:spPr>
      </p:pic>
      <p:pic>
        <p:nvPicPr>
          <p:cNvPr id="3" name="Google Shape;185;p26">
            <a:extLst>
              <a:ext uri="{FF2B5EF4-FFF2-40B4-BE49-F238E27FC236}">
                <a16:creationId xmlns:a16="http://schemas.microsoft.com/office/drawing/2014/main" id="{2B113C4F-63A5-1FC3-A422-F9CFC83A8555}"/>
              </a:ext>
            </a:extLst>
          </p:cNvPr>
          <p:cNvPicPr preferRelativeResize="0"/>
          <p:nvPr/>
        </p:nvPicPr>
        <p:blipFill>
          <a:blip r:embed="rId3">
            <a:alphaModFix/>
          </a:blip>
          <a:stretch>
            <a:fillRect/>
          </a:stretch>
        </p:blipFill>
        <p:spPr>
          <a:xfrm>
            <a:off x="458797" y="4309001"/>
            <a:ext cx="5600151" cy="1727525"/>
          </a:xfrm>
          <a:prstGeom prst="rect">
            <a:avLst/>
          </a:prstGeom>
          <a:noFill/>
          <a:ln>
            <a:noFill/>
          </a:ln>
        </p:spPr>
      </p:pic>
      <p:pic>
        <p:nvPicPr>
          <p:cNvPr id="4" name="Google Shape;186;p26">
            <a:extLst>
              <a:ext uri="{FF2B5EF4-FFF2-40B4-BE49-F238E27FC236}">
                <a16:creationId xmlns:a16="http://schemas.microsoft.com/office/drawing/2014/main" id="{90E8C8FD-842B-6976-3488-8FE2F5C36231}"/>
              </a:ext>
            </a:extLst>
          </p:cNvPr>
          <p:cNvPicPr preferRelativeResize="0"/>
          <p:nvPr/>
        </p:nvPicPr>
        <p:blipFill>
          <a:blip r:embed="rId4">
            <a:alphaModFix/>
          </a:blip>
          <a:stretch>
            <a:fillRect/>
          </a:stretch>
        </p:blipFill>
        <p:spPr>
          <a:xfrm>
            <a:off x="6801011" y="1151326"/>
            <a:ext cx="5000751" cy="2804475"/>
          </a:xfrm>
          <a:prstGeom prst="rect">
            <a:avLst/>
          </a:prstGeom>
          <a:noFill/>
          <a:ln>
            <a:noFill/>
          </a:ln>
        </p:spPr>
      </p:pic>
      <p:pic>
        <p:nvPicPr>
          <p:cNvPr id="5" name="Google Shape;187;p26">
            <a:extLst>
              <a:ext uri="{FF2B5EF4-FFF2-40B4-BE49-F238E27FC236}">
                <a16:creationId xmlns:a16="http://schemas.microsoft.com/office/drawing/2014/main" id="{4607AFFF-ED85-A07B-B2BA-5FFE90069ADF}"/>
              </a:ext>
            </a:extLst>
          </p:cNvPr>
          <p:cNvPicPr preferRelativeResize="0"/>
          <p:nvPr/>
        </p:nvPicPr>
        <p:blipFill>
          <a:blip r:embed="rId5">
            <a:alphaModFix/>
          </a:blip>
          <a:stretch>
            <a:fillRect/>
          </a:stretch>
        </p:blipFill>
        <p:spPr>
          <a:xfrm>
            <a:off x="6801012" y="4592838"/>
            <a:ext cx="5000750" cy="458450"/>
          </a:xfrm>
          <a:prstGeom prst="rect">
            <a:avLst/>
          </a:prstGeom>
          <a:noFill/>
          <a:ln>
            <a:noFill/>
          </a:ln>
        </p:spPr>
      </p:pic>
      <p:pic>
        <p:nvPicPr>
          <p:cNvPr id="6" name="Google Shape;188;p26">
            <a:extLst>
              <a:ext uri="{FF2B5EF4-FFF2-40B4-BE49-F238E27FC236}">
                <a16:creationId xmlns:a16="http://schemas.microsoft.com/office/drawing/2014/main" id="{4F2B84B9-4C9B-A940-E06A-B98796915E4C}"/>
              </a:ext>
            </a:extLst>
          </p:cNvPr>
          <p:cNvPicPr preferRelativeResize="0"/>
          <p:nvPr/>
        </p:nvPicPr>
        <p:blipFill>
          <a:blip r:embed="rId6">
            <a:alphaModFix/>
          </a:blip>
          <a:stretch>
            <a:fillRect/>
          </a:stretch>
        </p:blipFill>
        <p:spPr>
          <a:xfrm>
            <a:off x="6801010" y="5007346"/>
            <a:ext cx="5000751" cy="761075"/>
          </a:xfrm>
          <a:prstGeom prst="rect">
            <a:avLst/>
          </a:prstGeom>
          <a:noFill/>
          <a:ln>
            <a:noFill/>
          </a:ln>
        </p:spPr>
      </p:pic>
      <p:sp>
        <p:nvSpPr>
          <p:cNvPr id="7" name="Google Shape;189;p26">
            <a:extLst>
              <a:ext uri="{FF2B5EF4-FFF2-40B4-BE49-F238E27FC236}">
                <a16:creationId xmlns:a16="http://schemas.microsoft.com/office/drawing/2014/main" id="{61B57B11-CD80-D818-D2B1-BD8363110B6F}"/>
              </a:ext>
            </a:extLst>
          </p:cNvPr>
          <p:cNvSpPr txBox="1"/>
          <p:nvPr/>
        </p:nvSpPr>
        <p:spPr>
          <a:xfrm>
            <a:off x="478275" y="3965944"/>
            <a:ext cx="5600150" cy="4678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latin typeface="Calibri"/>
                <a:ea typeface="Calibri"/>
                <a:cs typeface="Calibri"/>
                <a:sym typeface="Calibri"/>
              </a:rPr>
              <a:t>Model Training</a:t>
            </a:r>
            <a:endParaRPr sz="1400" b="1" dirty="0">
              <a:solidFill>
                <a:schemeClr val="dk1"/>
              </a:solidFill>
              <a:latin typeface="Calibri"/>
              <a:ea typeface="Calibri"/>
              <a:cs typeface="Calibri"/>
              <a:sym typeface="Calibri"/>
            </a:endParaRPr>
          </a:p>
        </p:txBody>
      </p:sp>
      <p:sp>
        <p:nvSpPr>
          <p:cNvPr id="8" name="Google Shape;190;p26">
            <a:extLst>
              <a:ext uri="{FF2B5EF4-FFF2-40B4-BE49-F238E27FC236}">
                <a16:creationId xmlns:a16="http://schemas.microsoft.com/office/drawing/2014/main" id="{43F01A2D-BB6C-872B-9D97-1327943AEF18}"/>
              </a:ext>
            </a:extLst>
          </p:cNvPr>
          <p:cNvSpPr txBox="1"/>
          <p:nvPr/>
        </p:nvSpPr>
        <p:spPr>
          <a:xfrm>
            <a:off x="478275" y="727788"/>
            <a:ext cx="5000751" cy="452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latin typeface="Calibri"/>
                <a:ea typeface="Calibri"/>
                <a:cs typeface="Calibri"/>
                <a:sym typeface="Calibri"/>
              </a:rPr>
              <a:t>Hyperparameter Tuning</a:t>
            </a:r>
            <a:endParaRPr sz="1400" b="1" dirty="0">
              <a:solidFill>
                <a:schemeClr val="dk1"/>
              </a:solidFill>
              <a:latin typeface="Calibri"/>
              <a:ea typeface="Calibri"/>
              <a:cs typeface="Calibri"/>
              <a:sym typeface="Calibri"/>
            </a:endParaRPr>
          </a:p>
        </p:txBody>
      </p:sp>
      <p:sp>
        <p:nvSpPr>
          <p:cNvPr id="9" name="Google Shape;191;p26">
            <a:extLst>
              <a:ext uri="{FF2B5EF4-FFF2-40B4-BE49-F238E27FC236}">
                <a16:creationId xmlns:a16="http://schemas.microsoft.com/office/drawing/2014/main" id="{429AF89A-60E5-0416-0FF6-2398CB616EB9}"/>
              </a:ext>
            </a:extLst>
          </p:cNvPr>
          <p:cNvSpPr txBox="1"/>
          <p:nvPr/>
        </p:nvSpPr>
        <p:spPr>
          <a:xfrm>
            <a:off x="6805249" y="727788"/>
            <a:ext cx="4996511" cy="6119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latin typeface="Calibri"/>
                <a:ea typeface="Calibri"/>
                <a:cs typeface="Calibri"/>
                <a:sym typeface="Calibri"/>
              </a:rPr>
              <a:t>Cross-validation </a:t>
            </a:r>
            <a:endParaRPr sz="1400" b="1"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39593B1C-7DC4-12A8-3E0E-2F97288C9FF9}"/>
              </a:ext>
            </a:extLst>
          </p:cNvPr>
          <p:cNvSpPr txBox="1"/>
          <p:nvPr/>
        </p:nvSpPr>
        <p:spPr>
          <a:xfrm>
            <a:off x="3824475" y="191386"/>
            <a:ext cx="3905395" cy="461665"/>
          </a:xfrm>
          <a:prstGeom prst="rect">
            <a:avLst/>
          </a:prstGeom>
          <a:noFill/>
        </p:spPr>
        <p:txBody>
          <a:bodyPr wrap="square" rtlCol="0">
            <a:spAutoFit/>
          </a:bodyPr>
          <a:lstStyle/>
          <a:p>
            <a:pPr algn="ctr"/>
            <a:r>
              <a:rPr lang="en-US" sz="2400" b="1" dirty="0"/>
              <a:t>XGBOOST CLASSIFIER</a:t>
            </a:r>
          </a:p>
        </p:txBody>
      </p:sp>
    </p:spTree>
    <p:extLst>
      <p:ext uri="{BB962C8B-B14F-4D97-AF65-F5344CB8AC3E}">
        <p14:creationId xmlns:p14="http://schemas.microsoft.com/office/powerpoint/2010/main" val="220807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7;p27">
            <a:extLst>
              <a:ext uri="{FF2B5EF4-FFF2-40B4-BE49-F238E27FC236}">
                <a16:creationId xmlns:a16="http://schemas.microsoft.com/office/drawing/2014/main" id="{64F81D09-D588-4652-E4B6-86E81C3413F8}"/>
              </a:ext>
            </a:extLst>
          </p:cNvPr>
          <p:cNvPicPr preferRelativeResize="0"/>
          <p:nvPr/>
        </p:nvPicPr>
        <p:blipFill>
          <a:blip r:embed="rId2">
            <a:alphaModFix/>
          </a:blip>
          <a:stretch>
            <a:fillRect/>
          </a:stretch>
        </p:blipFill>
        <p:spPr>
          <a:xfrm>
            <a:off x="6609563" y="2705360"/>
            <a:ext cx="5505600" cy="3323300"/>
          </a:xfrm>
          <a:prstGeom prst="rect">
            <a:avLst/>
          </a:prstGeom>
          <a:noFill/>
          <a:ln>
            <a:noFill/>
          </a:ln>
          <a:effectLst>
            <a:outerShdw blurRad="57150" dist="19050" dir="5400000" algn="bl" rotWithShape="0">
              <a:srgbClr val="000000">
                <a:alpha val="50000"/>
              </a:srgbClr>
            </a:outerShdw>
          </a:effectLst>
        </p:spPr>
      </p:pic>
      <p:sp>
        <p:nvSpPr>
          <p:cNvPr id="3" name="Google Shape;198;p27">
            <a:extLst>
              <a:ext uri="{FF2B5EF4-FFF2-40B4-BE49-F238E27FC236}">
                <a16:creationId xmlns:a16="http://schemas.microsoft.com/office/drawing/2014/main" id="{F3F9395D-313B-BE4D-CCBB-11AFA8B5C0DB}"/>
              </a:ext>
            </a:extLst>
          </p:cNvPr>
          <p:cNvSpPr txBox="1"/>
          <p:nvPr/>
        </p:nvSpPr>
        <p:spPr>
          <a:xfrm>
            <a:off x="506238" y="829340"/>
            <a:ext cx="5589762" cy="193512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solidFill>
                  <a:schemeClr val="dk1"/>
                </a:solidFill>
                <a:ea typeface="Calibri"/>
                <a:cs typeface="Calibri"/>
                <a:sym typeface="Calibri"/>
              </a:rPr>
              <a:t>Our analysis identified </a:t>
            </a:r>
            <a:r>
              <a:rPr lang="en-US" sz="1400" dirty="0" err="1">
                <a:solidFill>
                  <a:schemeClr val="dk1"/>
                </a:solidFill>
                <a:ea typeface="Calibri"/>
                <a:cs typeface="Calibri"/>
                <a:sym typeface="Calibri"/>
              </a:rPr>
              <a:t>XGBoost</a:t>
            </a:r>
            <a:r>
              <a:rPr lang="en-US" sz="1400" dirty="0">
                <a:solidFill>
                  <a:schemeClr val="dk1"/>
                </a:solidFill>
                <a:ea typeface="Calibri"/>
                <a:cs typeface="Calibri"/>
                <a:sym typeface="Calibri"/>
              </a:rPr>
              <a:t> Classifier as the strongest performing model. It achieved the highest accuracy (0.6) and precision (0.68), correctly classifying the most data points with minimal errors. </a:t>
            </a:r>
          </a:p>
          <a:p>
            <a:pPr marL="285750" lvl="0" indent="-285750" algn="l" rtl="0">
              <a:spcBef>
                <a:spcPts val="0"/>
              </a:spcBef>
              <a:spcAft>
                <a:spcPts val="0"/>
              </a:spcAft>
              <a:buFont typeface="Arial" panose="020B0604020202020204" pitchFamily="34" charset="0"/>
              <a:buChar char="•"/>
            </a:pPr>
            <a:r>
              <a:rPr lang="en-US" sz="1400" dirty="0">
                <a:solidFill>
                  <a:schemeClr val="dk1"/>
                </a:solidFill>
                <a:ea typeface="Calibri"/>
                <a:cs typeface="Calibri"/>
                <a:sym typeface="Calibri"/>
              </a:rPr>
              <a:t>This model also generalizes well, performing well on unseen data in the testing set. </a:t>
            </a:r>
          </a:p>
          <a:p>
            <a:pPr marL="285750" lvl="0" indent="-285750" algn="l" rtl="0">
              <a:spcBef>
                <a:spcPts val="0"/>
              </a:spcBef>
              <a:spcAft>
                <a:spcPts val="0"/>
              </a:spcAft>
              <a:buFont typeface="Arial" panose="020B0604020202020204" pitchFamily="34" charset="0"/>
              <a:buChar char="•"/>
            </a:pPr>
            <a:r>
              <a:rPr lang="en-US" sz="1400" dirty="0">
                <a:solidFill>
                  <a:schemeClr val="dk1"/>
                </a:solidFill>
                <a:ea typeface="Calibri"/>
                <a:cs typeface="Calibri"/>
                <a:sym typeface="Calibri"/>
              </a:rPr>
              <a:t>While </a:t>
            </a:r>
            <a:r>
              <a:rPr lang="en-US" sz="1400" dirty="0" err="1">
                <a:solidFill>
                  <a:schemeClr val="dk1"/>
                </a:solidFill>
                <a:ea typeface="Calibri"/>
                <a:cs typeface="Calibri"/>
                <a:sym typeface="Calibri"/>
              </a:rPr>
              <a:t>XGBoost</a:t>
            </a:r>
            <a:r>
              <a:rPr lang="en-US" sz="1400" dirty="0">
                <a:solidFill>
                  <a:schemeClr val="dk1"/>
                </a:solidFill>
                <a:ea typeface="Calibri"/>
                <a:cs typeface="Calibri"/>
                <a:sym typeface="Calibri"/>
              </a:rPr>
              <a:t> Classifier might take longer to train, its superior overall performance makes it the preferred choice for this project.</a:t>
            </a:r>
            <a:endParaRPr sz="1400" dirty="0">
              <a:solidFill>
                <a:schemeClr val="dk1"/>
              </a:solidFill>
              <a:ea typeface="Calibri"/>
              <a:cs typeface="Calibri"/>
              <a:sym typeface="Calibri"/>
            </a:endParaRPr>
          </a:p>
          <a:p>
            <a:pPr marL="0" lvl="0" indent="0" algn="l" rtl="0">
              <a:spcBef>
                <a:spcPts val="0"/>
              </a:spcBef>
              <a:spcAft>
                <a:spcPts val="0"/>
              </a:spcAft>
              <a:buNone/>
            </a:pPr>
            <a:endParaRPr sz="1400" dirty="0">
              <a:solidFill>
                <a:schemeClr val="dk1"/>
              </a:solidFill>
              <a:ea typeface="Calibri"/>
              <a:cs typeface="Calibri"/>
              <a:sym typeface="Calibri"/>
            </a:endParaRPr>
          </a:p>
          <a:p>
            <a:pPr marL="0" lvl="0" indent="0" algn="l" rtl="0">
              <a:spcBef>
                <a:spcPts val="0"/>
              </a:spcBef>
              <a:spcAft>
                <a:spcPts val="0"/>
              </a:spcAft>
              <a:buNone/>
            </a:pPr>
            <a:endParaRPr sz="1400" dirty="0">
              <a:solidFill>
                <a:schemeClr val="dk1"/>
              </a:solidFill>
              <a:ea typeface="Calibri"/>
              <a:cs typeface="Calibri"/>
              <a:sym typeface="Calibri"/>
            </a:endParaRPr>
          </a:p>
          <a:p>
            <a:pPr marL="0" lvl="0" indent="0" algn="l" rtl="0">
              <a:spcBef>
                <a:spcPts val="0"/>
              </a:spcBef>
              <a:spcAft>
                <a:spcPts val="0"/>
              </a:spcAft>
              <a:buNone/>
            </a:pPr>
            <a:endParaRPr sz="1400" dirty="0">
              <a:solidFill>
                <a:schemeClr val="dk1"/>
              </a:solidFill>
              <a:ea typeface="Calibri"/>
              <a:cs typeface="Calibri"/>
              <a:sym typeface="Calibri"/>
            </a:endParaRPr>
          </a:p>
        </p:txBody>
      </p:sp>
      <p:pic>
        <p:nvPicPr>
          <p:cNvPr id="4" name="Google Shape;199;p27">
            <a:extLst>
              <a:ext uri="{FF2B5EF4-FFF2-40B4-BE49-F238E27FC236}">
                <a16:creationId xmlns:a16="http://schemas.microsoft.com/office/drawing/2014/main" id="{0ACC8B92-49CC-786E-6720-D08CCB49FAC0}"/>
              </a:ext>
            </a:extLst>
          </p:cNvPr>
          <p:cNvPicPr preferRelativeResize="0"/>
          <p:nvPr/>
        </p:nvPicPr>
        <p:blipFill>
          <a:blip r:embed="rId3">
            <a:alphaModFix/>
          </a:blip>
          <a:stretch>
            <a:fillRect/>
          </a:stretch>
        </p:blipFill>
        <p:spPr>
          <a:xfrm>
            <a:off x="506238" y="2531361"/>
            <a:ext cx="5372399" cy="3124350"/>
          </a:xfrm>
          <a:prstGeom prst="rect">
            <a:avLst/>
          </a:prstGeom>
          <a:noFill/>
          <a:ln>
            <a:noFill/>
          </a:ln>
        </p:spPr>
      </p:pic>
      <p:sp>
        <p:nvSpPr>
          <p:cNvPr id="5" name="Google Shape;200;p27">
            <a:extLst>
              <a:ext uri="{FF2B5EF4-FFF2-40B4-BE49-F238E27FC236}">
                <a16:creationId xmlns:a16="http://schemas.microsoft.com/office/drawing/2014/main" id="{0CF236DD-5667-7A96-BD8D-FBAF93CEDDFB}"/>
              </a:ext>
            </a:extLst>
          </p:cNvPr>
          <p:cNvSpPr txBox="1"/>
          <p:nvPr/>
        </p:nvSpPr>
        <p:spPr>
          <a:xfrm>
            <a:off x="6609563" y="829340"/>
            <a:ext cx="5505600" cy="170202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b="1" dirty="0" err="1">
                <a:solidFill>
                  <a:schemeClr val="dk1"/>
                </a:solidFill>
                <a:ea typeface="Calibri"/>
                <a:cs typeface="Calibri"/>
                <a:sym typeface="Calibri"/>
              </a:rPr>
              <a:t>XGBoost</a:t>
            </a:r>
            <a:r>
              <a:rPr lang="en-US" sz="1400" b="1" dirty="0">
                <a:solidFill>
                  <a:schemeClr val="dk1"/>
                </a:solidFill>
                <a:ea typeface="Calibri"/>
                <a:cs typeface="Calibri"/>
                <a:sym typeface="Calibri"/>
              </a:rPr>
              <a:t> Classifier: </a:t>
            </a:r>
            <a:r>
              <a:rPr lang="en-US" sz="1400" dirty="0">
                <a:solidFill>
                  <a:schemeClr val="dk1"/>
                </a:solidFill>
                <a:ea typeface="Calibri"/>
                <a:cs typeface="Calibri"/>
                <a:sym typeface="Calibri"/>
              </a:rPr>
              <a:t>This model appears to perform the best overall, correctly classifying the highest percentage of instances for most classes (Class 4, 5, 8) . </a:t>
            </a:r>
          </a:p>
          <a:p>
            <a:pPr marL="285750" lvl="0" indent="-285750" algn="l" rtl="0">
              <a:spcBef>
                <a:spcPts val="0"/>
              </a:spcBef>
              <a:spcAft>
                <a:spcPts val="0"/>
              </a:spcAft>
              <a:buFont typeface="Arial" panose="020B0604020202020204" pitchFamily="34" charset="0"/>
              <a:buChar char="•"/>
            </a:pPr>
            <a:r>
              <a:rPr lang="en-US" sz="1400" dirty="0">
                <a:solidFill>
                  <a:schemeClr val="dk1"/>
                </a:solidFill>
                <a:ea typeface="Calibri"/>
                <a:cs typeface="Calibri"/>
                <a:sym typeface="Calibri"/>
              </a:rPr>
              <a:t>These classes are Deceptive Practice , Motor Vehicle Theft and Other Offense respectively . </a:t>
            </a:r>
          </a:p>
          <a:p>
            <a:pPr marL="285750" lvl="0" indent="-285750" algn="l" rtl="0">
              <a:spcBef>
                <a:spcPts val="0"/>
              </a:spcBef>
              <a:spcAft>
                <a:spcPts val="0"/>
              </a:spcAft>
              <a:buFont typeface="Arial" panose="020B0604020202020204" pitchFamily="34" charset="0"/>
              <a:buChar char="•"/>
            </a:pPr>
            <a:r>
              <a:rPr lang="en-US" sz="1400" dirty="0">
                <a:solidFill>
                  <a:schemeClr val="dk1"/>
                </a:solidFill>
                <a:ea typeface="Calibri"/>
                <a:cs typeface="Calibri"/>
                <a:sym typeface="Calibri"/>
              </a:rPr>
              <a:t>It particularly excels at Class 1 (66% accuracy) which represents Battery , Class 6 (82% accuracy) which represents Narcotics  and Class 9 (66% accuracy) which represents Theft.</a:t>
            </a:r>
            <a:endParaRPr sz="1400" dirty="0">
              <a:solidFill>
                <a:schemeClr val="dk1"/>
              </a:solidFill>
              <a:ea typeface="Calibri"/>
              <a:cs typeface="Calibri"/>
              <a:sym typeface="Calibri"/>
            </a:endParaRPr>
          </a:p>
        </p:txBody>
      </p:sp>
      <p:sp>
        <p:nvSpPr>
          <p:cNvPr id="6" name="TextBox 5">
            <a:extLst>
              <a:ext uri="{FF2B5EF4-FFF2-40B4-BE49-F238E27FC236}">
                <a16:creationId xmlns:a16="http://schemas.microsoft.com/office/drawing/2014/main" id="{B0507FE0-4C06-32CB-B5A9-16DD03A3EBC4}"/>
              </a:ext>
            </a:extLst>
          </p:cNvPr>
          <p:cNvSpPr txBox="1"/>
          <p:nvPr/>
        </p:nvSpPr>
        <p:spPr>
          <a:xfrm>
            <a:off x="3530009" y="259509"/>
            <a:ext cx="3880884" cy="461665"/>
          </a:xfrm>
          <a:prstGeom prst="rect">
            <a:avLst/>
          </a:prstGeom>
          <a:noFill/>
        </p:spPr>
        <p:txBody>
          <a:bodyPr wrap="square" rtlCol="0">
            <a:spAutoFit/>
          </a:bodyPr>
          <a:lstStyle/>
          <a:p>
            <a:pPr algn="ctr"/>
            <a:r>
              <a:rPr lang="en-US" sz="2400" b="1" dirty="0"/>
              <a:t>MODEL SELCTION</a:t>
            </a:r>
          </a:p>
        </p:txBody>
      </p:sp>
    </p:spTree>
    <p:extLst>
      <p:ext uri="{BB962C8B-B14F-4D97-AF65-F5344CB8AC3E}">
        <p14:creationId xmlns:p14="http://schemas.microsoft.com/office/powerpoint/2010/main" val="385309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206;p28">
            <a:extLst>
              <a:ext uri="{FF2B5EF4-FFF2-40B4-BE49-F238E27FC236}">
                <a16:creationId xmlns:a16="http://schemas.microsoft.com/office/drawing/2014/main" id="{3BA2335C-1BA2-EB91-1E55-EC18A170EAEA}"/>
              </a:ext>
            </a:extLst>
          </p:cNvPr>
          <p:cNvPicPr preferRelativeResize="0"/>
          <p:nvPr/>
        </p:nvPicPr>
        <p:blipFill>
          <a:blip r:embed="rId2">
            <a:alphaModFix/>
          </a:blip>
          <a:stretch>
            <a:fillRect/>
          </a:stretch>
        </p:blipFill>
        <p:spPr>
          <a:xfrm>
            <a:off x="730804" y="1127561"/>
            <a:ext cx="4346127" cy="2391811"/>
          </a:xfrm>
          <a:prstGeom prst="rect">
            <a:avLst/>
          </a:prstGeom>
          <a:noFill/>
          <a:ln>
            <a:noFill/>
          </a:ln>
        </p:spPr>
      </p:pic>
      <p:sp>
        <p:nvSpPr>
          <p:cNvPr id="9" name="Google Shape;207;p28">
            <a:extLst>
              <a:ext uri="{FF2B5EF4-FFF2-40B4-BE49-F238E27FC236}">
                <a16:creationId xmlns:a16="http://schemas.microsoft.com/office/drawing/2014/main" id="{13679788-19ED-681C-C666-47990BD169B6}"/>
              </a:ext>
            </a:extLst>
          </p:cNvPr>
          <p:cNvSpPr txBox="1"/>
          <p:nvPr/>
        </p:nvSpPr>
        <p:spPr>
          <a:xfrm>
            <a:off x="730805" y="665896"/>
            <a:ext cx="4346127" cy="4616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ea typeface="Calibri"/>
                <a:cs typeface="Calibri"/>
                <a:sym typeface="Calibri"/>
              </a:rPr>
              <a:t>Model Training</a:t>
            </a:r>
            <a:endParaRPr sz="1400" b="1" dirty="0">
              <a:solidFill>
                <a:schemeClr val="dk1"/>
              </a:solidFill>
              <a:ea typeface="Calibri"/>
              <a:cs typeface="Calibri"/>
              <a:sym typeface="Calibri"/>
            </a:endParaRPr>
          </a:p>
        </p:txBody>
      </p:sp>
      <p:pic>
        <p:nvPicPr>
          <p:cNvPr id="10" name="Google Shape;208;p28">
            <a:extLst>
              <a:ext uri="{FF2B5EF4-FFF2-40B4-BE49-F238E27FC236}">
                <a16:creationId xmlns:a16="http://schemas.microsoft.com/office/drawing/2014/main" id="{DC47FA2A-B4A8-5931-5AB4-C945E77D9F5F}"/>
              </a:ext>
            </a:extLst>
          </p:cNvPr>
          <p:cNvPicPr preferRelativeResize="0"/>
          <p:nvPr/>
        </p:nvPicPr>
        <p:blipFill>
          <a:blip r:embed="rId3">
            <a:alphaModFix/>
          </a:blip>
          <a:stretch>
            <a:fillRect/>
          </a:stretch>
        </p:blipFill>
        <p:spPr>
          <a:xfrm>
            <a:off x="7452880" y="941583"/>
            <a:ext cx="2683125" cy="3635375"/>
          </a:xfrm>
          <a:prstGeom prst="rect">
            <a:avLst/>
          </a:prstGeom>
          <a:noFill/>
          <a:ln>
            <a:noFill/>
          </a:ln>
        </p:spPr>
      </p:pic>
      <p:pic>
        <p:nvPicPr>
          <p:cNvPr id="11" name="Google Shape;209;p28">
            <a:extLst>
              <a:ext uri="{FF2B5EF4-FFF2-40B4-BE49-F238E27FC236}">
                <a16:creationId xmlns:a16="http://schemas.microsoft.com/office/drawing/2014/main" id="{DEEA2B14-0FCE-B672-7833-58304BE976C7}"/>
              </a:ext>
            </a:extLst>
          </p:cNvPr>
          <p:cNvPicPr preferRelativeResize="0"/>
          <p:nvPr/>
        </p:nvPicPr>
        <p:blipFill>
          <a:blip r:embed="rId4">
            <a:alphaModFix/>
          </a:blip>
          <a:stretch>
            <a:fillRect/>
          </a:stretch>
        </p:blipFill>
        <p:spPr>
          <a:xfrm>
            <a:off x="774392" y="3981037"/>
            <a:ext cx="4346126" cy="2073450"/>
          </a:xfrm>
          <a:prstGeom prst="rect">
            <a:avLst/>
          </a:prstGeom>
          <a:noFill/>
          <a:ln>
            <a:noFill/>
          </a:ln>
        </p:spPr>
      </p:pic>
      <p:pic>
        <p:nvPicPr>
          <p:cNvPr id="12" name="Google Shape;210;p28">
            <a:extLst>
              <a:ext uri="{FF2B5EF4-FFF2-40B4-BE49-F238E27FC236}">
                <a16:creationId xmlns:a16="http://schemas.microsoft.com/office/drawing/2014/main" id="{771B1CCA-4EF4-2E94-C653-8B6A3D2FFBFB}"/>
              </a:ext>
            </a:extLst>
          </p:cNvPr>
          <p:cNvPicPr preferRelativeResize="0"/>
          <p:nvPr/>
        </p:nvPicPr>
        <p:blipFill>
          <a:blip r:embed="rId5">
            <a:alphaModFix/>
          </a:blip>
          <a:stretch>
            <a:fillRect/>
          </a:stretch>
        </p:blipFill>
        <p:spPr>
          <a:xfrm>
            <a:off x="6298080" y="4936767"/>
            <a:ext cx="4452950" cy="979650"/>
          </a:xfrm>
          <a:prstGeom prst="rect">
            <a:avLst/>
          </a:prstGeom>
          <a:noFill/>
          <a:ln>
            <a:noFill/>
          </a:ln>
        </p:spPr>
      </p:pic>
      <p:sp>
        <p:nvSpPr>
          <p:cNvPr id="13" name="Google Shape;211;p28">
            <a:extLst>
              <a:ext uri="{FF2B5EF4-FFF2-40B4-BE49-F238E27FC236}">
                <a16:creationId xmlns:a16="http://schemas.microsoft.com/office/drawing/2014/main" id="{382B32AD-B781-DD2B-BE4F-9BA85FDA472E}"/>
              </a:ext>
            </a:extLst>
          </p:cNvPr>
          <p:cNvSpPr txBox="1"/>
          <p:nvPr/>
        </p:nvSpPr>
        <p:spPr>
          <a:xfrm>
            <a:off x="774392" y="3549915"/>
            <a:ext cx="4346125" cy="4616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dk1"/>
                </a:solidFill>
                <a:latin typeface="Calibri"/>
                <a:ea typeface="Calibri"/>
                <a:cs typeface="Calibri"/>
                <a:sym typeface="Calibri"/>
              </a:rPr>
              <a:t>Cross-Validation</a:t>
            </a:r>
            <a:endParaRPr sz="1400" b="1" dirty="0">
              <a:solidFill>
                <a:schemeClr val="dk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6D0093F0-A4AF-6516-9D71-B7D3B73D1E0E}"/>
              </a:ext>
            </a:extLst>
          </p:cNvPr>
          <p:cNvSpPr txBox="1"/>
          <p:nvPr/>
        </p:nvSpPr>
        <p:spPr>
          <a:xfrm>
            <a:off x="4120593" y="162669"/>
            <a:ext cx="3444949" cy="461665"/>
          </a:xfrm>
          <a:prstGeom prst="rect">
            <a:avLst/>
          </a:prstGeom>
          <a:noFill/>
        </p:spPr>
        <p:txBody>
          <a:bodyPr wrap="square" rtlCol="0">
            <a:spAutoFit/>
          </a:bodyPr>
          <a:lstStyle/>
          <a:p>
            <a:pPr algn="ctr"/>
            <a:r>
              <a:rPr lang="en-US" sz="2400" b="1" dirty="0"/>
              <a:t>ENSEMBLE MODEL</a:t>
            </a:r>
          </a:p>
        </p:txBody>
      </p:sp>
    </p:spTree>
    <p:extLst>
      <p:ext uri="{BB962C8B-B14F-4D97-AF65-F5344CB8AC3E}">
        <p14:creationId xmlns:p14="http://schemas.microsoft.com/office/powerpoint/2010/main" val="859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215"/>
        <p:cNvGrpSpPr/>
        <p:nvPr/>
      </p:nvGrpSpPr>
      <p:grpSpPr>
        <a:xfrm>
          <a:off x="0" y="0"/>
          <a:ext cx="0" cy="0"/>
          <a:chOff x="0" y="0"/>
          <a:chExt cx="0" cy="0"/>
        </a:xfrm>
      </p:grpSpPr>
      <p:sp useBgFill="1">
        <p:nvSpPr>
          <p:cNvPr id="244" name="Rectangle 243">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8" name="Rectangle 267">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Google Shape;216;p29"/>
          <p:cNvSpPr txBox="1">
            <a:spLocks noGrp="1"/>
          </p:cNvSpPr>
          <p:nvPr>
            <p:ph type="title"/>
          </p:nvPr>
        </p:nvSpPr>
        <p:spPr>
          <a:xfrm>
            <a:off x="1451579" y="1376053"/>
            <a:ext cx="9405891" cy="1002990"/>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a:t>Why ensemble underperformed?</a:t>
            </a:r>
          </a:p>
        </p:txBody>
      </p:sp>
      <p:sp>
        <p:nvSpPr>
          <p:cNvPr id="217" name="Google Shape;217;p29"/>
          <p:cNvSpPr txBox="1">
            <a:spLocks noGrp="1"/>
          </p:cNvSpPr>
          <p:nvPr>
            <p:ph idx="1"/>
          </p:nvPr>
        </p:nvSpPr>
        <p:spPr>
          <a:xfrm>
            <a:off x="1451579" y="2158409"/>
            <a:ext cx="9405891" cy="2710153"/>
          </a:xfrm>
          <a:prstGeom prst="rect">
            <a:avLst/>
          </a:prstGeom>
        </p:spPr>
        <p:txBody>
          <a:bodyPr spcFirstLastPara="1" lIns="91425" tIns="45700" rIns="91425" bIns="45700" anchorCtr="0">
            <a:normAutofit lnSpcReduction="10000"/>
          </a:bodyPr>
          <a:lstStyle/>
          <a:p>
            <a:pPr marL="0" lvl="0" indent="0" rtl="0">
              <a:lnSpc>
                <a:spcPct val="110000"/>
              </a:lnSpc>
              <a:spcBef>
                <a:spcPts val="0"/>
              </a:spcBef>
              <a:spcAft>
                <a:spcPts val="0"/>
              </a:spcAft>
              <a:buClr>
                <a:schemeClr val="dk1"/>
              </a:buClr>
              <a:buSzPts val="1100"/>
              <a:buFont typeface="Arial"/>
              <a:buNone/>
            </a:pPr>
            <a:r>
              <a:rPr lang="en-US" sz="1200" dirty="0">
                <a:ea typeface="Arial"/>
                <a:cs typeface="Arial"/>
                <a:sym typeface="Arial"/>
              </a:rPr>
              <a:t>The ensemble model  created with AdaBoost and decision trees as weak learners does not outperform the </a:t>
            </a:r>
            <a:r>
              <a:rPr lang="en-US" sz="1200" dirty="0" err="1">
                <a:ea typeface="Arial"/>
                <a:cs typeface="Arial"/>
                <a:sym typeface="Arial"/>
              </a:rPr>
              <a:t>XGBoost</a:t>
            </a:r>
            <a:r>
              <a:rPr lang="en-US" sz="1200" dirty="0">
                <a:ea typeface="Arial"/>
                <a:cs typeface="Arial"/>
                <a:sym typeface="Arial"/>
              </a:rPr>
              <a:t> . It has lower accuracy , precision , recall and f1 score for both testing and training set that </a:t>
            </a:r>
            <a:r>
              <a:rPr lang="en-US" sz="1200" dirty="0" err="1">
                <a:ea typeface="Arial"/>
                <a:cs typeface="Arial"/>
                <a:sym typeface="Arial"/>
              </a:rPr>
              <a:t>XGBoost</a:t>
            </a:r>
            <a:r>
              <a:rPr lang="en-US" sz="1200" dirty="0">
                <a:ea typeface="Arial"/>
                <a:cs typeface="Arial"/>
                <a:sym typeface="Arial"/>
              </a:rPr>
              <a:t> .</a:t>
            </a:r>
            <a:br>
              <a:rPr lang="en-US" sz="1200" dirty="0">
                <a:ea typeface="Arial"/>
                <a:cs typeface="Arial"/>
                <a:sym typeface="Arial"/>
              </a:rPr>
            </a:br>
            <a:br>
              <a:rPr lang="en-US" sz="1200" dirty="0">
                <a:ea typeface="Arial"/>
                <a:cs typeface="Arial"/>
                <a:sym typeface="Arial"/>
              </a:rPr>
            </a:br>
            <a:r>
              <a:rPr lang="en-US" sz="1200" dirty="0">
                <a:ea typeface="Arial"/>
                <a:cs typeface="Arial"/>
                <a:sym typeface="Arial"/>
              </a:rPr>
              <a:t>This can be because of the Weak Learner Choice. Decision trees are known for their high variance. Small changes in the training data can lead to significant changes in the tree structure and its predictions. This can be problematic for AdaBoost, which relies on a series of weak learners building upon each other.</a:t>
            </a:r>
          </a:p>
          <a:p>
            <a:pPr marL="0" lvl="0" indent="0" rtl="0">
              <a:lnSpc>
                <a:spcPct val="110000"/>
              </a:lnSpc>
              <a:spcBef>
                <a:spcPts val="0"/>
              </a:spcBef>
              <a:spcAft>
                <a:spcPts val="0"/>
              </a:spcAft>
              <a:buClr>
                <a:schemeClr val="dk1"/>
              </a:buClr>
              <a:buSzPts val="1100"/>
              <a:buFont typeface="Arial"/>
              <a:buNone/>
            </a:pPr>
            <a:endParaRPr lang="en-US" sz="1200" dirty="0">
              <a:ea typeface="Arial"/>
              <a:cs typeface="Arial"/>
              <a:sym typeface="Arial"/>
            </a:endParaRPr>
          </a:p>
          <a:p>
            <a:pPr marL="0" lvl="0" indent="0" rtl="0">
              <a:lnSpc>
                <a:spcPct val="110000"/>
              </a:lnSpc>
              <a:spcBef>
                <a:spcPts val="1200"/>
              </a:spcBef>
              <a:spcAft>
                <a:spcPts val="0"/>
              </a:spcAft>
              <a:buClr>
                <a:schemeClr val="dk1"/>
              </a:buClr>
              <a:buSzPts val="1100"/>
              <a:buFont typeface="Arial"/>
              <a:buNone/>
            </a:pPr>
            <a:r>
              <a:rPr lang="en-US" sz="1200" dirty="0">
                <a:ea typeface="Arial"/>
                <a:cs typeface="Arial"/>
                <a:sym typeface="Arial"/>
              </a:rPr>
              <a:t>Future Work </a:t>
            </a:r>
          </a:p>
          <a:p>
            <a:pPr marL="457200" lvl="0" indent="-298450" rtl="0">
              <a:lnSpc>
                <a:spcPct val="110000"/>
              </a:lnSpc>
              <a:spcBef>
                <a:spcPts val="1200"/>
              </a:spcBef>
              <a:spcAft>
                <a:spcPts val="0"/>
              </a:spcAft>
              <a:buSzPts val="1100"/>
              <a:buChar char="●"/>
            </a:pPr>
            <a:r>
              <a:rPr lang="en-US" sz="1200" dirty="0">
                <a:ea typeface="Arial"/>
                <a:cs typeface="Arial"/>
                <a:sym typeface="Arial"/>
              </a:rPr>
              <a:t>Test More Ensemble Methods: Explore other ensemble techniques, such as Random Forest, which might be better suited for your data.</a:t>
            </a:r>
          </a:p>
          <a:p>
            <a:pPr marL="457200" lvl="0" indent="-298450" rtl="0">
              <a:lnSpc>
                <a:spcPct val="110000"/>
              </a:lnSpc>
              <a:spcBef>
                <a:spcPts val="0"/>
              </a:spcBef>
              <a:spcAft>
                <a:spcPts val="0"/>
              </a:spcAft>
              <a:buSzPts val="1100"/>
              <a:buChar char="●"/>
            </a:pPr>
            <a:r>
              <a:rPr lang="en-US" sz="1200" dirty="0">
                <a:ea typeface="Arial"/>
                <a:cs typeface="Arial"/>
                <a:sym typeface="Arial"/>
              </a:rPr>
              <a:t>Hyperparameter Tuning: Try tuning the hyperparameters of both the AdaBoost ensemble and the </a:t>
            </a:r>
            <a:r>
              <a:rPr lang="en-US" sz="1200" dirty="0" err="1">
                <a:ea typeface="Arial"/>
                <a:cs typeface="Arial"/>
                <a:sym typeface="Arial"/>
              </a:rPr>
              <a:t>XGBoostClassifier</a:t>
            </a:r>
            <a:r>
              <a:rPr lang="en-US" sz="1200" dirty="0">
                <a:ea typeface="Arial"/>
                <a:cs typeface="Arial"/>
                <a:sym typeface="Arial"/>
              </a:rPr>
              <a:t> model. This might improve the performance of both models. For our case we did try </a:t>
            </a:r>
            <a:r>
              <a:rPr lang="en-US" sz="1200" dirty="0" err="1">
                <a:ea typeface="Arial"/>
                <a:cs typeface="Arial"/>
                <a:sym typeface="Arial"/>
              </a:rPr>
              <a:t>GridSearchCV</a:t>
            </a:r>
            <a:r>
              <a:rPr lang="en-US" sz="1200" dirty="0">
                <a:ea typeface="Arial"/>
                <a:cs typeface="Arial"/>
                <a:sym typeface="Arial"/>
              </a:rPr>
              <a:t> but it was very computationally expensive for us with the large dataset we have .</a:t>
            </a:r>
            <a:endParaRPr lang="en-US" sz="1200" dirty="0"/>
          </a:p>
        </p:txBody>
      </p:sp>
      <p:pic>
        <p:nvPicPr>
          <p:cNvPr id="271" name="Picture 270">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p30">
            <a:extLst>
              <a:ext uri="{FF2B5EF4-FFF2-40B4-BE49-F238E27FC236}">
                <a16:creationId xmlns:a16="http://schemas.microsoft.com/office/drawing/2014/main" id="{13D9FFDB-5F38-F6A5-2B8D-349A5FD05586}"/>
              </a:ext>
            </a:extLst>
          </p:cNvPr>
          <p:cNvSpPr txBox="1">
            <a:spLocks/>
          </p:cNvSpPr>
          <p:nvPr/>
        </p:nvSpPr>
        <p:spPr>
          <a:xfrm>
            <a:off x="611199" y="-94702"/>
            <a:ext cx="11580801" cy="915660"/>
          </a:xfrm>
          <a:prstGeom prst="rect">
            <a:avLst/>
          </a:prstGeom>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spcBef>
                <a:spcPts val="0"/>
              </a:spcBef>
            </a:pPr>
            <a:r>
              <a:rPr lang="en-US" sz="2400" b="1" dirty="0"/>
              <a:t>Time Series Analysis</a:t>
            </a:r>
          </a:p>
        </p:txBody>
      </p:sp>
      <p:pic>
        <p:nvPicPr>
          <p:cNvPr id="3" name="Google Shape;223;p30">
            <a:extLst>
              <a:ext uri="{FF2B5EF4-FFF2-40B4-BE49-F238E27FC236}">
                <a16:creationId xmlns:a16="http://schemas.microsoft.com/office/drawing/2014/main" id="{6BCD388A-E4E9-D5D9-8484-F87CD3085116}"/>
              </a:ext>
            </a:extLst>
          </p:cNvPr>
          <p:cNvPicPr preferRelativeResize="0"/>
          <p:nvPr/>
        </p:nvPicPr>
        <p:blipFill>
          <a:blip r:embed="rId2">
            <a:alphaModFix/>
          </a:blip>
          <a:stretch>
            <a:fillRect/>
          </a:stretch>
        </p:blipFill>
        <p:spPr>
          <a:xfrm>
            <a:off x="6288526" y="1963264"/>
            <a:ext cx="5406574" cy="2516882"/>
          </a:xfrm>
          <a:prstGeom prst="rect">
            <a:avLst/>
          </a:prstGeom>
          <a:noFill/>
          <a:ln>
            <a:noFill/>
          </a:ln>
        </p:spPr>
      </p:pic>
      <p:pic>
        <p:nvPicPr>
          <p:cNvPr id="4" name="Google Shape;224;p30">
            <a:extLst>
              <a:ext uri="{FF2B5EF4-FFF2-40B4-BE49-F238E27FC236}">
                <a16:creationId xmlns:a16="http://schemas.microsoft.com/office/drawing/2014/main" id="{42EC3345-79BA-CD58-A8C0-34A1E734E0F0}"/>
              </a:ext>
            </a:extLst>
          </p:cNvPr>
          <p:cNvPicPr preferRelativeResize="0"/>
          <p:nvPr/>
        </p:nvPicPr>
        <p:blipFill>
          <a:blip r:embed="rId3">
            <a:alphaModFix/>
          </a:blip>
          <a:stretch>
            <a:fillRect/>
          </a:stretch>
        </p:blipFill>
        <p:spPr>
          <a:xfrm>
            <a:off x="622764" y="1802499"/>
            <a:ext cx="4840645" cy="2257950"/>
          </a:xfrm>
          <a:prstGeom prst="rect">
            <a:avLst/>
          </a:prstGeom>
          <a:noFill/>
          <a:ln>
            <a:noFill/>
          </a:ln>
        </p:spPr>
      </p:pic>
      <p:pic>
        <p:nvPicPr>
          <p:cNvPr id="5" name="Google Shape;225;p30">
            <a:extLst>
              <a:ext uri="{FF2B5EF4-FFF2-40B4-BE49-F238E27FC236}">
                <a16:creationId xmlns:a16="http://schemas.microsoft.com/office/drawing/2014/main" id="{EFDA91A1-E5DF-B421-B862-F6762F8753A7}"/>
              </a:ext>
            </a:extLst>
          </p:cNvPr>
          <p:cNvPicPr preferRelativeResize="0"/>
          <p:nvPr/>
        </p:nvPicPr>
        <p:blipFill>
          <a:blip r:embed="rId4">
            <a:alphaModFix/>
          </a:blip>
          <a:stretch>
            <a:fillRect/>
          </a:stretch>
        </p:blipFill>
        <p:spPr>
          <a:xfrm>
            <a:off x="356437" y="4119984"/>
            <a:ext cx="5373298" cy="1929075"/>
          </a:xfrm>
          <a:prstGeom prst="rect">
            <a:avLst/>
          </a:prstGeom>
          <a:noFill/>
          <a:ln>
            <a:noFill/>
          </a:ln>
        </p:spPr>
      </p:pic>
      <p:pic>
        <p:nvPicPr>
          <p:cNvPr id="6" name="Google Shape;226;p30">
            <a:extLst>
              <a:ext uri="{FF2B5EF4-FFF2-40B4-BE49-F238E27FC236}">
                <a16:creationId xmlns:a16="http://schemas.microsoft.com/office/drawing/2014/main" id="{A152B144-60DA-FD90-E53F-AB387DF2D514}"/>
              </a:ext>
            </a:extLst>
          </p:cNvPr>
          <p:cNvPicPr preferRelativeResize="0"/>
          <p:nvPr/>
        </p:nvPicPr>
        <p:blipFill>
          <a:blip r:embed="rId5">
            <a:alphaModFix/>
          </a:blip>
          <a:stretch>
            <a:fillRect/>
          </a:stretch>
        </p:blipFill>
        <p:spPr>
          <a:xfrm>
            <a:off x="6288526" y="4659298"/>
            <a:ext cx="5276101" cy="1096575"/>
          </a:xfrm>
          <a:prstGeom prst="rect">
            <a:avLst/>
          </a:prstGeom>
          <a:noFill/>
          <a:ln>
            <a:noFill/>
          </a:ln>
        </p:spPr>
      </p:pic>
      <p:pic>
        <p:nvPicPr>
          <p:cNvPr id="7" name="Google Shape;227;p30">
            <a:extLst>
              <a:ext uri="{FF2B5EF4-FFF2-40B4-BE49-F238E27FC236}">
                <a16:creationId xmlns:a16="http://schemas.microsoft.com/office/drawing/2014/main" id="{9BAA6F8E-A2A2-F060-8EA9-25392DCBE86B}"/>
              </a:ext>
            </a:extLst>
          </p:cNvPr>
          <p:cNvPicPr preferRelativeResize="0"/>
          <p:nvPr/>
        </p:nvPicPr>
        <p:blipFill>
          <a:blip r:embed="rId6">
            <a:alphaModFix/>
          </a:blip>
          <a:stretch>
            <a:fillRect/>
          </a:stretch>
        </p:blipFill>
        <p:spPr>
          <a:xfrm>
            <a:off x="496899" y="657481"/>
            <a:ext cx="5092376" cy="1018475"/>
          </a:xfrm>
          <a:prstGeom prst="rect">
            <a:avLst/>
          </a:prstGeom>
          <a:noFill/>
          <a:ln>
            <a:noFill/>
          </a:ln>
        </p:spPr>
      </p:pic>
      <p:pic>
        <p:nvPicPr>
          <p:cNvPr id="8" name="Google Shape;228;p30">
            <a:extLst>
              <a:ext uri="{FF2B5EF4-FFF2-40B4-BE49-F238E27FC236}">
                <a16:creationId xmlns:a16="http://schemas.microsoft.com/office/drawing/2014/main" id="{1961502B-94F1-613F-D8FF-1387102D8155}"/>
              </a:ext>
            </a:extLst>
          </p:cNvPr>
          <p:cNvPicPr preferRelativeResize="0"/>
          <p:nvPr/>
        </p:nvPicPr>
        <p:blipFill>
          <a:blip r:embed="rId7">
            <a:alphaModFix/>
          </a:blip>
          <a:stretch>
            <a:fillRect/>
          </a:stretch>
        </p:blipFill>
        <p:spPr>
          <a:xfrm>
            <a:off x="6288526" y="657481"/>
            <a:ext cx="5406575" cy="1181952"/>
          </a:xfrm>
          <a:prstGeom prst="rect">
            <a:avLst/>
          </a:prstGeom>
          <a:noFill/>
          <a:ln>
            <a:noFill/>
          </a:ln>
        </p:spPr>
      </p:pic>
    </p:spTree>
    <p:extLst>
      <p:ext uri="{BB962C8B-B14F-4D97-AF65-F5344CB8AC3E}">
        <p14:creationId xmlns:p14="http://schemas.microsoft.com/office/powerpoint/2010/main" val="1295317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232"/>
        <p:cNvGrpSpPr/>
        <p:nvPr/>
      </p:nvGrpSpPr>
      <p:grpSpPr>
        <a:xfrm>
          <a:off x="0" y="0"/>
          <a:ext cx="0" cy="0"/>
          <a:chOff x="0" y="0"/>
          <a:chExt cx="0" cy="0"/>
        </a:xfrm>
      </p:grpSpPr>
      <p:sp useBgFill="1">
        <p:nvSpPr>
          <p:cNvPr id="239" name="Rectangle 23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1"/>
          <p:cNvSpPr txBox="1">
            <a:spLocks noGrp="1"/>
          </p:cNvSpPr>
          <p:nvPr>
            <p:ph type="title"/>
          </p:nvPr>
        </p:nvSpPr>
        <p:spPr>
          <a:xfrm>
            <a:off x="844476" y="1600199"/>
            <a:ext cx="3539266" cy="4297680"/>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b="1" dirty="0"/>
              <a:t>Research Questions Answered</a:t>
            </a:r>
          </a:p>
        </p:txBody>
      </p:sp>
      <p:cxnSp>
        <p:nvCxnSpPr>
          <p:cNvPr id="241" name="Straight Connector 24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64" name="Google Shape;234;p31"/>
          <p:cNvSpPr txBox="1">
            <a:spLocks noGrp="1"/>
          </p:cNvSpPr>
          <p:nvPr>
            <p:ph idx="1"/>
          </p:nvPr>
        </p:nvSpPr>
        <p:spPr>
          <a:xfrm>
            <a:off x="4924851" y="1600199"/>
            <a:ext cx="6130003" cy="4297680"/>
          </a:xfrm>
          <a:prstGeom prst="rect">
            <a:avLst/>
          </a:prstGeom>
        </p:spPr>
        <p:txBody>
          <a:bodyPr spcFirstLastPara="1" lIns="91425" tIns="45700" rIns="91425" bIns="45700" anchor="ctr" anchorCtr="0">
            <a:normAutofit/>
          </a:bodyPr>
          <a:lstStyle/>
          <a:p>
            <a:pPr marL="66675" lvl="0" indent="0" rtl="0">
              <a:lnSpc>
                <a:spcPct val="110000"/>
              </a:lnSpc>
              <a:spcBef>
                <a:spcPts val="1000"/>
              </a:spcBef>
              <a:spcAft>
                <a:spcPts val="0"/>
              </a:spcAft>
              <a:buSzPct val="100000"/>
              <a:buNone/>
            </a:pPr>
            <a:r>
              <a:rPr lang="en-US" sz="1300" b="1" dirty="0"/>
              <a:t>1. How does the frequency of different types of crimes vary across different districts in Chicago?</a:t>
            </a:r>
          </a:p>
          <a:p>
            <a:pPr marL="66675" lvl="0" indent="0" rtl="0">
              <a:lnSpc>
                <a:spcPct val="110000"/>
              </a:lnSpc>
              <a:spcBef>
                <a:spcPts val="1000"/>
              </a:spcBef>
              <a:spcAft>
                <a:spcPts val="0"/>
              </a:spcAft>
              <a:buSzPct val="100000"/>
              <a:buNone/>
            </a:pPr>
            <a:r>
              <a:rPr lang="en-US" sz="1300" dirty="0">
                <a:sym typeface="Arial"/>
              </a:rPr>
              <a:t>Ans: It appears that </a:t>
            </a:r>
            <a:r>
              <a:rPr lang="en-US" sz="1300" b="1" dirty="0">
                <a:sym typeface="Arial"/>
              </a:rPr>
              <a:t>theft</a:t>
            </a:r>
            <a:r>
              <a:rPr lang="en-US" sz="1300" dirty="0">
                <a:sym typeface="Arial"/>
              </a:rPr>
              <a:t> reigns supreme as the most frequent crime across majority of Chicago's districts. However, </a:t>
            </a:r>
            <a:r>
              <a:rPr lang="en-US" sz="1300" b="1" dirty="0">
                <a:sym typeface="Arial"/>
              </a:rPr>
              <a:t>battery </a:t>
            </a:r>
            <a:r>
              <a:rPr lang="en-US" sz="1300" dirty="0">
                <a:sym typeface="Arial"/>
              </a:rPr>
              <a:t>also presents a significant issue, emerging as a prevalent crime in many districts as well.</a:t>
            </a:r>
          </a:p>
          <a:p>
            <a:pPr marL="66675" lvl="0" indent="0" rtl="0">
              <a:lnSpc>
                <a:spcPct val="110000"/>
              </a:lnSpc>
              <a:spcBef>
                <a:spcPts val="1000"/>
              </a:spcBef>
              <a:spcAft>
                <a:spcPts val="0"/>
              </a:spcAft>
              <a:buSzPct val="100000"/>
              <a:buNone/>
            </a:pPr>
            <a:r>
              <a:rPr lang="en-US" sz="1300" b="1" dirty="0"/>
              <a:t>2. What are the most common locations where domestic-related crimes occurring?</a:t>
            </a:r>
          </a:p>
          <a:p>
            <a:pPr marL="66675" lvl="0" indent="0" rtl="0">
              <a:lnSpc>
                <a:spcPct val="110000"/>
              </a:lnSpc>
              <a:spcBef>
                <a:spcPts val="1000"/>
              </a:spcBef>
              <a:spcAft>
                <a:spcPts val="0"/>
              </a:spcAft>
              <a:buSzPct val="100000"/>
              <a:buNone/>
            </a:pPr>
            <a:r>
              <a:rPr lang="en-US" sz="1300" dirty="0"/>
              <a:t>Ans: Geospatial analysis revealed key locations associated with domestic-related crimes. Apartments, residences (homes), streets, and alleys emerged as the top hotspots. These locations likely reflect the private or semi-private nature of many domestic violence incidents.</a:t>
            </a:r>
          </a:p>
          <a:p>
            <a:pPr marL="66675" lvl="0" indent="0" rtl="0">
              <a:lnSpc>
                <a:spcPct val="110000"/>
              </a:lnSpc>
              <a:spcBef>
                <a:spcPts val="1000"/>
              </a:spcBef>
              <a:spcAft>
                <a:spcPts val="0"/>
              </a:spcAft>
              <a:buSzPct val="100000"/>
              <a:buNone/>
            </a:pPr>
            <a:r>
              <a:rPr lang="en-US" sz="1300" b="1" dirty="0"/>
              <a:t>3. Are certain types of crimes more likely to result in arrests than others?</a:t>
            </a:r>
          </a:p>
          <a:p>
            <a:pPr marL="66675" lvl="0" indent="0" rtl="0">
              <a:lnSpc>
                <a:spcPct val="110000"/>
              </a:lnSpc>
              <a:spcBef>
                <a:spcPts val="1000"/>
              </a:spcBef>
              <a:spcAft>
                <a:spcPts val="0"/>
              </a:spcAft>
              <a:buSzPct val="100000"/>
              <a:buNone/>
            </a:pPr>
            <a:r>
              <a:rPr lang="en-US" sz="1300" dirty="0"/>
              <a:t>Ans: Most arrests were made for </a:t>
            </a:r>
            <a:r>
              <a:rPr lang="en-US" sz="1300" b="1" dirty="0"/>
              <a:t>Narcotics </a:t>
            </a:r>
            <a:r>
              <a:rPr lang="en-US" sz="1300" dirty="0"/>
              <a:t>and </a:t>
            </a:r>
            <a:r>
              <a:rPr lang="en-US" sz="1300" b="1" dirty="0"/>
              <a:t>Battery. </a:t>
            </a:r>
            <a:r>
              <a:rPr lang="en-US" sz="1300" dirty="0"/>
              <a:t>However, the graphs reveal that arrests were less common for theft, battery and criminal damage cases</a:t>
            </a:r>
          </a:p>
          <a:p>
            <a:pPr marL="685800" lvl="0" indent="-457200" rtl="0">
              <a:lnSpc>
                <a:spcPct val="110000"/>
              </a:lnSpc>
              <a:spcBef>
                <a:spcPts val="0"/>
              </a:spcBef>
              <a:spcAft>
                <a:spcPts val="0"/>
              </a:spcAft>
              <a:buFont typeface="+mj-lt"/>
              <a:buAutoNum type="arabicPeriod"/>
            </a:pP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89"/>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descr="Aerial view of skyscrapers">
            <a:extLst>
              <a:ext uri="{FF2B5EF4-FFF2-40B4-BE49-F238E27FC236}">
                <a16:creationId xmlns:a16="http://schemas.microsoft.com/office/drawing/2014/main" id="{EB83FC85-8F77-0ED2-7D8D-0806C903D220}"/>
              </a:ext>
            </a:extLst>
          </p:cNvPr>
          <p:cNvPicPr>
            <a:picLocks noChangeAspect="1"/>
          </p:cNvPicPr>
          <p:nvPr/>
        </p:nvPicPr>
        <p:blipFill rotWithShape="1">
          <a:blip r:embed="rId3">
            <a:duotone>
              <a:schemeClr val="bg2">
                <a:shade val="45000"/>
                <a:satMod val="135000"/>
              </a:schemeClr>
              <a:prstClr val="white"/>
            </a:duotone>
            <a:alphaModFix amt="50000"/>
          </a:blip>
          <a:srcRect t="2754" r="-1" b="12973"/>
          <a:stretch/>
        </p:blipFill>
        <p:spPr>
          <a:xfrm>
            <a:off x="305" y="21276"/>
            <a:ext cx="12191695" cy="6857990"/>
          </a:xfrm>
          <a:prstGeom prst="rect">
            <a:avLst/>
          </a:prstGeom>
        </p:spPr>
      </p:pic>
      <p:cxnSp>
        <p:nvCxnSpPr>
          <p:cNvPr id="99" name="Straight Connector 98">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0" name="Google Shape;90;p14"/>
          <p:cNvSpPr txBox="1">
            <a:spLocks noGrp="1"/>
          </p:cNvSpPr>
          <p:nvPr>
            <p:ph type="title"/>
          </p:nvPr>
        </p:nvSpPr>
        <p:spPr>
          <a:xfrm>
            <a:off x="1451579" y="804519"/>
            <a:ext cx="9603275" cy="1049235"/>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t>Introduction</a:t>
            </a:r>
          </a:p>
        </p:txBody>
      </p:sp>
      <p:sp>
        <p:nvSpPr>
          <p:cNvPr id="101" name="Rectangle 100">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4"/>
          <p:cNvSpPr txBox="1">
            <a:spLocks noGrp="1"/>
          </p:cNvSpPr>
          <p:nvPr>
            <p:ph idx="1"/>
          </p:nvPr>
        </p:nvSpPr>
        <p:spPr>
          <a:xfrm>
            <a:off x="1451579" y="2015732"/>
            <a:ext cx="9603275" cy="345061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dirty="0"/>
              <a:t>Crime is a significant challenge in Chicago, impacting the safety and well-being of its residents. </a:t>
            </a:r>
          </a:p>
          <a:p>
            <a:pPr marL="0" lvl="0" indent="0" rtl="0">
              <a:spcBef>
                <a:spcPts val="1000"/>
              </a:spcBef>
              <a:spcAft>
                <a:spcPts val="0"/>
              </a:spcAft>
              <a:buNone/>
            </a:pPr>
            <a:r>
              <a:rPr lang="en-US" dirty="0"/>
              <a:t>This research project aims to leverage the power of data analysis to gain valuable insights into crime patterns across the city. </a:t>
            </a:r>
          </a:p>
          <a:p>
            <a:pPr marL="0" lvl="0" indent="0" rtl="0">
              <a:spcBef>
                <a:spcPts val="1000"/>
              </a:spcBef>
              <a:spcAft>
                <a:spcPts val="0"/>
              </a:spcAft>
              <a:buNone/>
            </a:pPr>
            <a:r>
              <a:rPr lang="en-US" dirty="0"/>
              <a:t>By understanding how crime varies across different areas, times of year, and even days of the week, we can inform the development of more effective crime prevention strategies.</a:t>
            </a:r>
          </a:p>
        </p:txBody>
      </p:sp>
      <p:pic>
        <p:nvPicPr>
          <p:cNvPr id="103" name="Picture 102">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5" name="Straight Connector 104">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A9894-A56A-E610-3E24-CF8404FB62D6}"/>
              </a:ext>
            </a:extLst>
          </p:cNvPr>
          <p:cNvSpPr>
            <a:spLocks noGrp="1"/>
          </p:cNvSpPr>
          <p:nvPr>
            <p:ph type="title"/>
          </p:nvPr>
        </p:nvSpPr>
        <p:spPr>
          <a:xfrm>
            <a:off x="844476" y="1600199"/>
            <a:ext cx="3539266" cy="4297680"/>
          </a:xfrm>
        </p:spPr>
        <p:txBody>
          <a:bodyPr anchor="ctr">
            <a:normAutofit/>
          </a:bodyPr>
          <a:lstStyle/>
          <a:p>
            <a:r>
              <a:rPr lang="en-US" b="1"/>
              <a:t>Research Questions Answered</a:t>
            </a:r>
            <a:endParaRPr lang="en-US" b="1"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C59219-8B87-B047-2388-4A54BA6C5A72}"/>
              </a:ext>
            </a:extLst>
          </p:cNvPr>
          <p:cNvSpPr>
            <a:spLocks noGrp="1"/>
          </p:cNvSpPr>
          <p:nvPr>
            <p:ph idx="1"/>
          </p:nvPr>
        </p:nvSpPr>
        <p:spPr>
          <a:xfrm>
            <a:off x="4924851" y="1600199"/>
            <a:ext cx="6130003" cy="4297680"/>
          </a:xfrm>
        </p:spPr>
        <p:txBody>
          <a:bodyPr anchor="ctr">
            <a:noAutofit/>
          </a:bodyPr>
          <a:lstStyle/>
          <a:p>
            <a:pPr marL="66675" lvl="0" indent="0" rtl="0">
              <a:lnSpc>
                <a:spcPct val="110000"/>
              </a:lnSpc>
              <a:spcBef>
                <a:spcPts val="1000"/>
              </a:spcBef>
              <a:spcAft>
                <a:spcPts val="0"/>
              </a:spcAft>
              <a:buSzPct val="100000"/>
              <a:buNone/>
            </a:pPr>
            <a:r>
              <a:rPr lang="en-US" sz="1300" b="1" dirty="0"/>
              <a:t>4. How do crime rates and types vary across different seasons and days of the week?</a:t>
            </a:r>
          </a:p>
          <a:p>
            <a:pPr marL="66675" lvl="0" indent="0" rtl="0">
              <a:lnSpc>
                <a:spcPct val="110000"/>
              </a:lnSpc>
              <a:spcBef>
                <a:spcPts val="1000"/>
              </a:spcBef>
              <a:spcAft>
                <a:spcPts val="0"/>
              </a:spcAft>
              <a:buSzPct val="100000"/>
              <a:buNone/>
            </a:pPr>
            <a:r>
              <a:rPr lang="en-US" sz="1300" dirty="0"/>
              <a:t>Ans:  The crime data shows a potential weekend spike, with Thursdays and Fridays seeing higher numbers. This could be due to a combination of factors. More people might be out socializing, leading to increased opportunity for crimes. Businesses with weekend staff reductions could be easier targets. Finally, some reported crimes might be incidents that happened earlier but weren't reported until the weekend. The data reveals fluctuating </a:t>
            </a:r>
            <a:r>
              <a:rPr lang="en-US" sz="1300" b="1" dirty="0"/>
              <a:t>crime</a:t>
            </a:r>
            <a:r>
              <a:rPr lang="en-US" sz="1300" dirty="0"/>
              <a:t> rates across months (2018-2023), with potential seasonal trends. Summer months (June-August) might see a rise in crime due to increased social activity. Interestingly, 2020 stands out with a clear drop, especially early in the year. This likely aligns with lockdown measures taken during the COVID-19 pandemic.</a:t>
            </a:r>
          </a:p>
          <a:p>
            <a:pPr marL="66675" lvl="0" indent="0" rtl="0">
              <a:lnSpc>
                <a:spcPct val="110000"/>
              </a:lnSpc>
              <a:spcBef>
                <a:spcPts val="1000"/>
              </a:spcBef>
              <a:spcAft>
                <a:spcPts val="0"/>
              </a:spcAft>
              <a:buSzPct val="100000"/>
              <a:buNone/>
            </a:pPr>
            <a:r>
              <a:rPr lang="en-US" sz="1300" b="1" dirty="0"/>
              <a:t>5. Can a machine learning model accurately predict the primary type of crime (e.g., theft, assault) based on features like date, location description, community area, and time of day (derived from date)?</a:t>
            </a:r>
          </a:p>
          <a:p>
            <a:pPr marL="66675" lvl="0" indent="0" rtl="0">
              <a:lnSpc>
                <a:spcPct val="110000"/>
              </a:lnSpc>
              <a:spcBef>
                <a:spcPts val="1000"/>
              </a:spcBef>
              <a:spcAft>
                <a:spcPts val="0"/>
              </a:spcAft>
              <a:buSzPct val="100000"/>
              <a:buNone/>
            </a:pPr>
            <a:r>
              <a:rPr lang="en-US" sz="1300" dirty="0"/>
              <a:t>Ans: Our analysis identified </a:t>
            </a:r>
            <a:r>
              <a:rPr lang="en-US" sz="1300" b="1" dirty="0" err="1"/>
              <a:t>XGBoost</a:t>
            </a:r>
            <a:r>
              <a:rPr lang="en-US" sz="1300" b="1" dirty="0"/>
              <a:t> Classifier</a:t>
            </a:r>
            <a:r>
              <a:rPr lang="en-US" sz="1300" dirty="0"/>
              <a:t> as the strongest performing model. It achieved the highest accuracy (0.6) and precision (0.68), correctly classifying the most data points with minimal errors. This model also generalizes well, performing well on unseen data in the testing set. This model also outperformed our ensemble model .  While </a:t>
            </a:r>
            <a:r>
              <a:rPr lang="en-US" sz="1300" dirty="0" err="1"/>
              <a:t>XGBoost</a:t>
            </a:r>
            <a:r>
              <a:rPr lang="en-US" sz="1300" dirty="0"/>
              <a:t> Classifier might take longer to train, its superior overall performance makes it the preferred choice for this project. </a:t>
            </a:r>
          </a:p>
          <a:p>
            <a:pPr>
              <a:lnSpc>
                <a:spcPct val="110000"/>
              </a:lnSpc>
            </a:pPr>
            <a:endParaRPr lang="en-US" sz="1300" dirty="0"/>
          </a:p>
        </p:txBody>
      </p:sp>
    </p:spTree>
    <p:extLst>
      <p:ext uri="{BB962C8B-B14F-4D97-AF65-F5344CB8AC3E}">
        <p14:creationId xmlns:p14="http://schemas.microsoft.com/office/powerpoint/2010/main" val="500289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t>Future Work </a:t>
            </a:r>
            <a:endParaRPr b="1" dirty="0"/>
          </a:p>
        </p:txBody>
      </p:sp>
      <p:sp>
        <p:nvSpPr>
          <p:cNvPr id="240" name="Google Shape;240;p32"/>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400" b="1" dirty="0">
                <a:latin typeface="+mj-lt"/>
                <a:ea typeface="Arial"/>
                <a:cs typeface="Arial"/>
                <a:sym typeface="Arial"/>
              </a:rPr>
              <a:t>Incorporating Race Data and Ethical Considerations:</a:t>
            </a:r>
            <a:endParaRPr sz="1400" b="1" dirty="0">
              <a:latin typeface="+mj-lt"/>
              <a:ea typeface="Arial"/>
              <a:cs typeface="Arial"/>
              <a:sym typeface="Arial"/>
            </a:endParaRPr>
          </a:p>
          <a:p>
            <a:pPr marL="457200" lvl="0" indent="-298450" algn="l" rtl="0">
              <a:lnSpc>
                <a:spcPct val="115000"/>
              </a:lnSpc>
              <a:spcBef>
                <a:spcPts val="1200"/>
              </a:spcBef>
              <a:spcAft>
                <a:spcPts val="0"/>
              </a:spcAft>
              <a:buSzPts val="1100"/>
              <a:buChar char="●"/>
            </a:pPr>
            <a:r>
              <a:rPr lang="en-US" sz="1400" b="1" dirty="0">
                <a:latin typeface="+mj-lt"/>
                <a:ea typeface="Arial"/>
                <a:cs typeface="Arial"/>
                <a:sym typeface="Arial"/>
              </a:rPr>
              <a:t>Racial Disparities Analysis:</a:t>
            </a:r>
            <a:r>
              <a:rPr lang="en-US" sz="1400" dirty="0">
                <a:latin typeface="+mj-lt"/>
                <a:ea typeface="Arial"/>
                <a:cs typeface="Arial"/>
                <a:sym typeface="Arial"/>
              </a:rPr>
              <a:t> Include data on race in the analysis to explore potential racial disparities in crime rates. This would require careful consideration of ethical implications and potential biases within the data itself. </a:t>
            </a:r>
            <a:endParaRPr sz="1400" dirty="0">
              <a:latin typeface="+mj-lt"/>
              <a:ea typeface="Arial"/>
              <a:cs typeface="Arial"/>
              <a:sym typeface="Arial"/>
            </a:endParaRPr>
          </a:p>
          <a:p>
            <a:pPr marL="457200" lvl="0" indent="-298450" algn="l" rtl="0">
              <a:lnSpc>
                <a:spcPct val="115000"/>
              </a:lnSpc>
              <a:spcBef>
                <a:spcPts val="0"/>
              </a:spcBef>
              <a:spcAft>
                <a:spcPts val="0"/>
              </a:spcAft>
              <a:buSzPts val="1100"/>
              <a:buChar char="●"/>
            </a:pPr>
            <a:r>
              <a:rPr lang="en-US" sz="1400" b="1" dirty="0">
                <a:latin typeface="+mj-lt"/>
                <a:ea typeface="Arial"/>
                <a:cs typeface="Arial"/>
                <a:sym typeface="Arial"/>
              </a:rPr>
              <a:t>Fairness-Aware Machine Learning:</a:t>
            </a:r>
            <a:r>
              <a:rPr lang="en-US" sz="1400" dirty="0">
                <a:latin typeface="+mj-lt"/>
                <a:ea typeface="Arial"/>
                <a:cs typeface="Arial"/>
                <a:sym typeface="Arial"/>
              </a:rPr>
              <a:t> If race data is integrated, employing fairness-aware machine learning models would be crucial. These models are specifically designed to mitigate bias and ensure that predictions are not skewed based on race.</a:t>
            </a:r>
            <a:endParaRPr sz="1400" dirty="0">
              <a:latin typeface="+mj-lt"/>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400" b="1" dirty="0">
                <a:latin typeface="+mj-lt"/>
                <a:ea typeface="Arial"/>
                <a:cs typeface="Arial"/>
                <a:sym typeface="Arial"/>
              </a:rPr>
              <a:t>Exploration of Advanced Machine Learning Techniques:</a:t>
            </a:r>
            <a:endParaRPr sz="1400" b="1" dirty="0">
              <a:latin typeface="+mj-lt"/>
              <a:ea typeface="Arial"/>
              <a:cs typeface="Arial"/>
              <a:sym typeface="Arial"/>
            </a:endParaRPr>
          </a:p>
          <a:p>
            <a:pPr marL="457200" lvl="0" indent="-298450" algn="l" rtl="0">
              <a:lnSpc>
                <a:spcPct val="115000"/>
              </a:lnSpc>
              <a:spcBef>
                <a:spcPts val="1200"/>
              </a:spcBef>
              <a:spcAft>
                <a:spcPts val="0"/>
              </a:spcAft>
              <a:buSzPts val="1100"/>
              <a:buChar char="●"/>
            </a:pPr>
            <a:r>
              <a:rPr lang="en-US" sz="1400" b="1" dirty="0">
                <a:latin typeface="+mj-lt"/>
                <a:ea typeface="Arial"/>
                <a:cs typeface="Arial"/>
                <a:sym typeface="Arial"/>
              </a:rPr>
              <a:t>Advanced Predictive Modeling:</a:t>
            </a:r>
            <a:r>
              <a:rPr lang="en-US" sz="1400" dirty="0">
                <a:latin typeface="+mj-lt"/>
                <a:ea typeface="Arial"/>
                <a:cs typeface="Arial"/>
                <a:sym typeface="Arial"/>
              </a:rPr>
              <a:t> Move beyond basic prediction models and explore more sophisticated machine learning algorithms like deep learning models. These can potentially capture more complex relationships within the data and lead to more accurate crime predictions. However, careful evaluation and interpretability of these models would be essential.</a:t>
            </a:r>
            <a:endParaRPr sz="1400" dirty="0">
              <a:latin typeface="+mj-lt"/>
              <a:ea typeface="Arial"/>
              <a:cs typeface="Arial"/>
              <a:sym typeface="Arial"/>
            </a:endParaRPr>
          </a:p>
          <a:p>
            <a:pPr marL="457200" lvl="0" indent="-298450" algn="l" rtl="0">
              <a:lnSpc>
                <a:spcPct val="115000"/>
              </a:lnSpc>
              <a:spcBef>
                <a:spcPts val="0"/>
              </a:spcBef>
              <a:spcAft>
                <a:spcPts val="0"/>
              </a:spcAft>
              <a:buSzPts val="1100"/>
              <a:buChar char="●"/>
            </a:pPr>
            <a:r>
              <a:rPr lang="en-US" sz="1400" b="1" dirty="0">
                <a:latin typeface="+mj-lt"/>
                <a:ea typeface="Arial"/>
                <a:cs typeface="Arial"/>
                <a:sym typeface="Arial"/>
              </a:rPr>
              <a:t>Unsupervised Learning for Pattern Discovery:</a:t>
            </a:r>
            <a:r>
              <a:rPr lang="en-US" sz="1400" dirty="0">
                <a:latin typeface="+mj-lt"/>
                <a:ea typeface="Arial"/>
                <a:cs typeface="Arial"/>
                <a:sym typeface="Arial"/>
              </a:rPr>
              <a:t> Utilize unsupervised learning techniques to uncover hidden patterns within the crime data. This could reveal previously unknown crime clusters or relationships between different crime types that could inform prevention strategies.</a:t>
            </a:r>
            <a:endParaRPr sz="1400" dirty="0">
              <a:latin typeface="+mj-lt"/>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838200" y="161925"/>
            <a:ext cx="10515600" cy="15288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b="1" dirty="0"/>
              <a:t>References</a:t>
            </a:r>
          </a:p>
        </p:txBody>
      </p:sp>
      <p:sp>
        <p:nvSpPr>
          <p:cNvPr id="246" name="Google Shape;246;p33"/>
          <p:cNvSpPr txBox="1">
            <a:spLocks noGrp="1"/>
          </p:cNvSpPr>
          <p:nvPr>
            <p:ph idx="1"/>
          </p:nvPr>
        </p:nvSpPr>
        <p:spPr>
          <a:xfrm>
            <a:off x="937000" y="1784450"/>
            <a:ext cx="10347600" cy="1802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2" name="TextBox 1">
            <a:extLst>
              <a:ext uri="{FF2B5EF4-FFF2-40B4-BE49-F238E27FC236}">
                <a16:creationId xmlns:a16="http://schemas.microsoft.com/office/drawing/2014/main" id="{2795A170-E4DD-D9C8-1863-794633E15C50}"/>
              </a:ext>
            </a:extLst>
          </p:cNvPr>
          <p:cNvSpPr txBox="1"/>
          <p:nvPr/>
        </p:nvSpPr>
        <p:spPr>
          <a:xfrm>
            <a:off x="838200" y="1967023"/>
            <a:ext cx="8465288" cy="3785652"/>
          </a:xfrm>
          <a:prstGeom prst="rect">
            <a:avLst/>
          </a:prstGeom>
          <a:noFill/>
        </p:spPr>
        <p:txBody>
          <a:bodyPr wrap="square" rtlCol="0">
            <a:spAutoFit/>
          </a:bodyPr>
          <a:lstStyle/>
          <a:p>
            <a:pPr algn="l" rtl="0">
              <a:spcBef>
                <a:spcPts val="0"/>
              </a:spcBef>
              <a:spcAft>
                <a:spcPts val="0"/>
              </a:spcAft>
            </a:pPr>
            <a:r>
              <a:rPr lang="en-US" sz="1200" b="0" i="0" u="sng" strike="noStrike" dirty="0">
                <a:solidFill>
                  <a:srgbClr val="0563C1"/>
                </a:solidFill>
                <a:effectLst/>
                <a:latin typeface="+mj-lt"/>
                <a:hlinkClick r:id="rId3"/>
              </a:rPr>
              <a:t>https://medium.com/@namanjain2050/hands-on-machine-learning-with-chicago-crime-data-3657b713d62c</a:t>
            </a:r>
            <a:endParaRPr lang="en-US" sz="1200" b="0" i="0" u="none" strike="noStrike" dirty="0">
              <a:solidFill>
                <a:srgbClr val="000000"/>
              </a:solidFill>
              <a:effectLst/>
              <a:latin typeface="+mj-lt"/>
            </a:endParaRPr>
          </a:p>
          <a:p>
            <a:pPr algn="l" rtl="0">
              <a:spcBef>
                <a:spcPts val="0"/>
              </a:spcBef>
              <a:spcAft>
                <a:spcPts val="0"/>
              </a:spcAft>
            </a:pPr>
            <a:r>
              <a:rPr lang="en-US" sz="1200" b="0" i="0" u="sng" strike="noStrike" dirty="0">
                <a:solidFill>
                  <a:srgbClr val="0563C1"/>
                </a:solidFill>
                <a:effectLst/>
                <a:latin typeface="+mj-lt"/>
                <a:hlinkClick r:id="rId4"/>
              </a:rPr>
              <a:t>https://www.researchgate.net/publication/335361962_Crime_Analysis_in_Chicago_City</a:t>
            </a:r>
            <a:endParaRPr lang="en-US" sz="1200" b="0" i="0" u="none" strike="noStrike" dirty="0">
              <a:solidFill>
                <a:srgbClr val="000000"/>
              </a:solidFill>
              <a:effectLst/>
              <a:latin typeface="+mj-lt"/>
            </a:endParaRPr>
          </a:p>
          <a:p>
            <a:pPr algn="l" rtl="0">
              <a:spcBef>
                <a:spcPts val="0"/>
              </a:spcBef>
              <a:spcAft>
                <a:spcPts val="0"/>
              </a:spcAft>
            </a:pPr>
            <a:r>
              <a:rPr lang="en-US" sz="1200" b="0" i="0" u="none" strike="noStrike" dirty="0" err="1">
                <a:solidFill>
                  <a:srgbClr val="000000"/>
                </a:solidFill>
                <a:effectLst/>
                <a:latin typeface="+mj-lt"/>
              </a:rPr>
              <a:t>Brayne</a:t>
            </a:r>
            <a:r>
              <a:rPr lang="en-US" sz="1200" b="0" i="0" u="none" strike="noStrike" dirty="0">
                <a:solidFill>
                  <a:srgbClr val="000000"/>
                </a:solidFill>
                <a:effectLst/>
                <a:latin typeface="+mj-lt"/>
              </a:rPr>
              <a:t>, S. (2017). Big data surveillance: the case of policing. American Sociological</a:t>
            </a:r>
          </a:p>
          <a:p>
            <a:pPr algn="l" rtl="0">
              <a:spcBef>
                <a:spcPts val="0"/>
              </a:spcBef>
              <a:spcAft>
                <a:spcPts val="0"/>
              </a:spcAft>
            </a:pPr>
            <a:r>
              <a:rPr lang="en-US" sz="1200" b="0" i="0" u="none" strike="noStrike" dirty="0">
                <a:solidFill>
                  <a:srgbClr val="000000"/>
                </a:solidFill>
                <a:effectLst/>
                <a:latin typeface="+mj-lt"/>
              </a:rPr>
              <a:t>Review, vol. 82, no. 5, pp. 977-1008.</a:t>
            </a:r>
          </a:p>
          <a:p>
            <a:pPr algn="l" rtl="0">
              <a:spcBef>
                <a:spcPts val="0"/>
              </a:spcBef>
              <a:spcAft>
                <a:spcPts val="0"/>
              </a:spcAft>
            </a:pPr>
            <a:r>
              <a:rPr lang="en-US" sz="1200" b="0" i="0" u="none" strike="noStrike" dirty="0">
                <a:solidFill>
                  <a:srgbClr val="000000"/>
                </a:solidFill>
                <a:effectLst/>
                <a:latin typeface="+mj-lt"/>
              </a:rPr>
              <a:t>Chicago Police Department (2018): Crimes - 2001 to present.</a:t>
            </a:r>
          </a:p>
          <a:p>
            <a:pPr algn="l" rtl="0">
              <a:spcBef>
                <a:spcPts val="0"/>
              </a:spcBef>
              <a:spcAft>
                <a:spcPts val="0"/>
              </a:spcAft>
            </a:pPr>
            <a:r>
              <a:rPr lang="en-US" sz="1200" b="0" i="0" u="sng" strike="noStrike" dirty="0">
                <a:solidFill>
                  <a:srgbClr val="0563C1"/>
                </a:solidFill>
                <a:effectLst/>
                <a:latin typeface="+mj-lt"/>
                <a:hlinkClick r:id="rId5"/>
              </a:rPr>
              <a:t>https://data.cityofchicago.org/Public-Safety/Crimes-2001-to-present/ijzp-q8t2.</a:t>
            </a:r>
            <a:endParaRPr lang="en-US" sz="1200" b="0" i="0" u="none" strike="noStrike" dirty="0">
              <a:solidFill>
                <a:srgbClr val="000000"/>
              </a:solidFill>
              <a:effectLst/>
              <a:latin typeface="+mj-lt"/>
            </a:endParaRPr>
          </a:p>
          <a:p>
            <a:pPr algn="l" rtl="0">
              <a:spcBef>
                <a:spcPts val="0"/>
              </a:spcBef>
              <a:spcAft>
                <a:spcPts val="0"/>
              </a:spcAft>
            </a:pPr>
            <a:r>
              <a:rPr lang="en-US" sz="1200" b="0" i="0" u="none" strike="noStrike" dirty="0">
                <a:solidFill>
                  <a:srgbClr val="000000"/>
                </a:solidFill>
                <a:effectLst/>
                <a:latin typeface="+mj-lt"/>
              </a:rPr>
              <a:t>Chicago Transit Authority (2018): CTA-ridership-</a:t>
            </a:r>
          </a:p>
          <a:p>
            <a:pPr algn="l" rtl="0">
              <a:spcBef>
                <a:spcPts val="0"/>
              </a:spcBef>
              <a:spcAft>
                <a:spcPts val="0"/>
              </a:spcAft>
            </a:pPr>
            <a:r>
              <a:rPr lang="en-US" sz="1200" b="0" i="0" u="none" strike="noStrike" dirty="0">
                <a:solidFill>
                  <a:srgbClr val="000000"/>
                </a:solidFill>
                <a:effectLst/>
                <a:latin typeface="+mj-lt"/>
              </a:rPr>
              <a:t>‘L’ station entries-daily totals.</a:t>
            </a:r>
          </a:p>
          <a:p>
            <a:pPr algn="l" rtl="0">
              <a:spcBef>
                <a:spcPts val="0"/>
              </a:spcBef>
              <a:spcAft>
                <a:spcPts val="0"/>
              </a:spcAft>
            </a:pPr>
            <a:r>
              <a:rPr lang="en-US" sz="1200" b="0" i="0" u="sng" strike="noStrike" dirty="0">
                <a:solidFill>
                  <a:srgbClr val="0563C1"/>
                </a:solidFill>
                <a:effectLst/>
                <a:latin typeface="+mj-lt"/>
                <a:hlinkClick r:id="rId6"/>
              </a:rPr>
              <a:t>https://data.cityofchicago.org/Transportation/CTA-Ridership-L-Station-Entries-Daily-Totals/5neh-572f.</a:t>
            </a:r>
            <a:endParaRPr lang="en-US" sz="1200" b="0" i="0" u="none" strike="noStrike" dirty="0">
              <a:solidFill>
                <a:srgbClr val="000000"/>
              </a:solidFill>
              <a:effectLst/>
              <a:latin typeface="+mj-lt"/>
            </a:endParaRPr>
          </a:p>
          <a:p>
            <a:pPr algn="l" rtl="0">
              <a:spcBef>
                <a:spcPts val="0"/>
              </a:spcBef>
              <a:spcAft>
                <a:spcPts val="0"/>
              </a:spcAft>
            </a:pPr>
            <a:r>
              <a:rPr lang="en-US" sz="1200" b="0" i="0" u="none" strike="noStrike" dirty="0">
                <a:solidFill>
                  <a:srgbClr val="000000"/>
                </a:solidFill>
                <a:effectLst/>
                <a:latin typeface="+mj-lt"/>
              </a:rPr>
              <a:t>City of Chicago (2018a): Business licenses.</a:t>
            </a:r>
          </a:p>
          <a:p>
            <a:pPr algn="l" rtl="0">
              <a:spcBef>
                <a:spcPts val="0"/>
              </a:spcBef>
              <a:spcAft>
                <a:spcPts val="0"/>
              </a:spcAft>
            </a:pPr>
            <a:r>
              <a:rPr lang="en-US" sz="1200" b="0" i="0" u="sng" strike="noStrike" dirty="0">
                <a:solidFill>
                  <a:srgbClr val="0563C1"/>
                </a:solidFill>
                <a:effectLst/>
                <a:latin typeface="+mj-lt"/>
                <a:hlinkClick r:id="rId7"/>
              </a:rPr>
              <a:t>https://data.cityofchicago.org/Community-Economic-Development/Business-Licenses/r5kz-chrr.</a:t>
            </a:r>
            <a:endParaRPr lang="en-US" sz="1200" b="0" i="0" u="none" strike="noStrike" dirty="0">
              <a:solidFill>
                <a:srgbClr val="000000"/>
              </a:solidFill>
              <a:effectLst/>
              <a:latin typeface="+mj-lt"/>
            </a:endParaRPr>
          </a:p>
          <a:p>
            <a:pPr algn="l" rtl="0">
              <a:spcBef>
                <a:spcPts val="0"/>
              </a:spcBef>
              <a:spcAft>
                <a:spcPts val="0"/>
              </a:spcAft>
            </a:pPr>
            <a:r>
              <a:rPr lang="en-US" sz="1200" b="0" i="0" u="none" strike="noStrike" dirty="0">
                <a:solidFill>
                  <a:srgbClr val="000000"/>
                </a:solidFill>
                <a:effectLst/>
                <a:latin typeface="+mj-lt"/>
              </a:rPr>
              <a:t>City of Chicago (2018b): Chicago traffic tracker - historical congestion estimates by</a:t>
            </a:r>
          </a:p>
          <a:p>
            <a:pPr algn="l" rtl="0">
              <a:spcBef>
                <a:spcPts val="0"/>
              </a:spcBef>
              <a:spcAft>
                <a:spcPts val="0"/>
              </a:spcAft>
            </a:pPr>
            <a:r>
              <a:rPr lang="en-US" sz="1200" b="0" i="0" u="none" strike="noStrike" dirty="0">
                <a:solidFill>
                  <a:srgbClr val="000000"/>
                </a:solidFill>
                <a:effectLst/>
                <a:latin typeface="+mj-lt"/>
              </a:rPr>
              <a:t>segment-2011-2018.</a:t>
            </a:r>
          </a:p>
          <a:p>
            <a:pPr algn="l" rtl="0">
              <a:spcBef>
                <a:spcPts val="0"/>
              </a:spcBef>
              <a:spcAft>
                <a:spcPts val="0"/>
              </a:spcAft>
            </a:pPr>
            <a:r>
              <a:rPr lang="en-US" sz="1200" b="0" i="0" u="none" strike="noStrike" dirty="0">
                <a:solidFill>
                  <a:srgbClr val="000000"/>
                </a:solidFill>
                <a:effectLst/>
                <a:latin typeface="+mj-lt"/>
              </a:rPr>
              <a:t>396 Copyright © 2019 Tech Science Press CMC, vol.59, no.2, pp.389-396, 2019</a:t>
            </a:r>
          </a:p>
          <a:p>
            <a:pPr algn="l" rtl="0">
              <a:spcBef>
                <a:spcPts val="0"/>
              </a:spcBef>
              <a:spcAft>
                <a:spcPts val="0"/>
              </a:spcAft>
            </a:pPr>
            <a:r>
              <a:rPr lang="en-US" sz="1200" b="0" i="0" u="sng" strike="noStrike" dirty="0">
                <a:solidFill>
                  <a:srgbClr val="0563C1"/>
                </a:solidFill>
                <a:effectLst/>
                <a:latin typeface="+mj-lt"/>
                <a:hlinkClick r:id="rId8"/>
              </a:rPr>
              <a:t>https://data.cityofchicago.org/Transportation/Chicago-Traffic-Tracker-Historical-Congestion-Esti/77hq-huss.</a:t>
            </a:r>
            <a:endParaRPr lang="en-US" sz="1200" b="0" i="0" u="none" strike="noStrike" dirty="0">
              <a:solidFill>
                <a:srgbClr val="000000"/>
              </a:solidFill>
              <a:effectLst/>
              <a:latin typeface="+mj-lt"/>
            </a:endParaRPr>
          </a:p>
          <a:p>
            <a:pPr algn="l" rtl="0">
              <a:spcBef>
                <a:spcPts val="0"/>
              </a:spcBef>
              <a:spcAft>
                <a:spcPts val="0"/>
              </a:spcAft>
            </a:pPr>
            <a:r>
              <a:rPr lang="en-US" sz="1200" b="0" i="0" u="none" strike="noStrike" dirty="0">
                <a:solidFill>
                  <a:srgbClr val="000000"/>
                </a:solidFill>
                <a:effectLst/>
                <a:latin typeface="+mj-lt"/>
              </a:rPr>
              <a:t>Sun, H.; McIntosh, S. (2018): Analyzing cross-domain transportation big data of New</a:t>
            </a:r>
          </a:p>
          <a:p>
            <a:pPr algn="l" rtl="0">
              <a:spcBef>
                <a:spcPts val="0"/>
              </a:spcBef>
              <a:spcAft>
                <a:spcPts val="0"/>
              </a:spcAft>
            </a:pPr>
            <a:r>
              <a:rPr lang="en-US" sz="1200" b="0" i="0" u="none" strike="noStrike" dirty="0">
                <a:solidFill>
                  <a:srgbClr val="000000"/>
                </a:solidFill>
                <a:effectLst/>
                <a:latin typeface="+mj-lt"/>
              </a:rPr>
              <a:t>York City with semi-supervised and active learning. Computers, Materials &amp; Continua,</a:t>
            </a:r>
          </a:p>
          <a:p>
            <a:pPr algn="l" rtl="0">
              <a:spcBef>
                <a:spcPts val="0"/>
              </a:spcBef>
              <a:spcAft>
                <a:spcPts val="0"/>
              </a:spcAft>
            </a:pPr>
            <a:r>
              <a:rPr lang="en-US" sz="1200" b="0" i="0" u="none" strike="noStrike" dirty="0">
                <a:solidFill>
                  <a:srgbClr val="000000"/>
                </a:solidFill>
                <a:effectLst/>
                <a:latin typeface="+mj-lt"/>
              </a:rPr>
              <a:t>vol. 57, no. 1, pp. 1-9.</a:t>
            </a:r>
          </a:p>
          <a:p>
            <a:pPr algn="l" rtl="0">
              <a:spcBef>
                <a:spcPts val="0"/>
              </a:spcBef>
              <a:spcAft>
                <a:spcPts val="0"/>
              </a:spcAft>
            </a:pPr>
            <a:r>
              <a:rPr lang="en-US" sz="1200" b="0" i="0" u="none" strike="noStrike" dirty="0">
                <a:solidFill>
                  <a:srgbClr val="000000"/>
                </a:solidFill>
                <a:effectLst/>
                <a:latin typeface="+mj-lt"/>
              </a:rPr>
              <a:t>United States Census Bureau. (2018): American fact finder.</a:t>
            </a:r>
          </a:p>
          <a:p>
            <a:pPr algn="l" rtl="0">
              <a:spcBef>
                <a:spcPts val="0"/>
              </a:spcBef>
              <a:spcAft>
                <a:spcPts val="0"/>
              </a:spcAft>
            </a:pPr>
            <a:r>
              <a:rPr lang="en-US" sz="1200" b="0" i="0" u="sng" strike="noStrike" dirty="0">
                <a:solidFill>
                  <a:srgbClr val="0563C1"/>
                </a:solidFill>
                <a:effectLst/>
                <a:latin typeface="+mj-lt"/>
                <a:hlinkClick r:id="rId9"/>
              </a:rPr>
              <a:t>https://factfinder.census.gov/faces/nav/jsf/pages/searchresults.xhtml?refresh=t</a:t>
            </a:r>
            <a:endParaRPr lang="en-US" sz="1200" dirty="0">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p:nvPr/>
        </p:nvSpPr>
        <p:spPr>
          <a:xfrm>
            <a:off x="3110087" y="2611915"/>
            <a:ext cx="7501205"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dirty="0">
                <a:solidFill>
                  <a:schemeClr val="dk1"/>
                </a:solidFill>
                <a:ea typeface="Calibri"/>
                <a:cs typeface="Calibri"/>
                <a:sym typeface="Calibri"/>
              </a:rPr>
              <a:t>Thank You !!</a:t>
            </a: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95"/>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5"/>
          <p:cNvSpPr txBox="1">
            <a:spLocks noGrp="1"/>
          </p:cNvSpPr>
          <p:nvPr>
            <p:ph type="title"/>
          </p:nvPr>
        </p:nvSpPr>
        <p:spPr>
          <a:xfrm>
            <a:off x="844476" y="1600199"/>
            <a:ext cx="3539266" cy="4297680"/>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dirty="0"/>
              <a:t>Data Source</a:t>
            </a:r>
          </a:p>
        </p:txBody>
      </p:sp>
      <p:cxnSp>
        <p:nvCxnSpPr>
          <p:cNvPr id="104" name="Straight Connector 103">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5" name="Google Shape;97;p15"/>
          <p:cNvSpPr txBox="1">
            <a:spLocks noGrp="1"/>
          </p:cNvSpPr>
          <p:nvPr>
            <p:ph idx="1"/>
          </p:nvPr>
        </p:nvSpPr>
        <p:spPr>
          <a:xfrm>
            <a:off x="4924851" y="1600199"/>
            <a:ext cx="6130003" cy="4297680"/>
          </a:xfrm>
          <a:prstGeom prst="rect">
            <a:avLst/>
          </a:prstGeom>
        </p:spPr>
        <p:txBody>
          <a:bodyPr spcFirstLastPara="1" lIns="91425" tIns="45700" rIns="91425" bIns="45700" anchor="ctr" anchorCtr="0">
            <a:normAutofit/>
          </a:bodyPr>
          <a:lstStyle/>
          <a:p>
            <a:pPr marL="0" lvl="0" indent="0" rtl="0">
              <a:lnSpc>
                <a:spcPct val="110000"/>
              </a:lnSpc>
              <a:spcBef>
                <a:spcPts val="0"/>
              </a:spcBef>
              <a:spcAft>
                <a:spcPts val="0"/>
              </a:spcAft>
              <a:buNone/>
            </a:pPr>
            <a:r>
              <a:rPr lang="en-US" sz="1700" dirty="0"/>
              <a:t>The data for this project was obtained from</a:t>
            </a:r>
            <a:r>
              <a:rPr lang="en-US" sz="1700" b="1" dirty="0"/>
              <a:t> Chicago Crime dataset</a:t>
            </a:r>
            <a:r>
              <a:rPr lang="en-US" sz="1700" dirty="0"/>
              <a:t> available on </a:t>
            </a:r>
            <a:r>
              <a:rPr lang="en-US" sz="1700" b="1" dirty="0"/>
              <a:t>Google </a:t>
            </a:r>
            <a:r>
              <a:rPr lang="en-US" sz="1700" b="1" dirty="0" err="1"/>
              <a:t>BigQuery</a:t>
            </a:r>
            <a:r>
              <a:rPr lang="en-US" sz="1700" b="1" dirty="0"/>
              <a:t>. </a:t>
            </a:r>
            <a:r>
              <a:rPr lang="en-US" sz="1700" dirty="0"/>
              <a:t>This publicly available dataset provides information on reported crime incidents in Chicago.</a:t>
            </a:r>
            <a:endParaRPr sz="1700" dirty="0"/>
          </a:p>
          <a:p>
            <a:pPr marL="228600" lvl="0" indent="-215265" rtl="0">
              <a:lnSpc>
                <a:spcPct val="110000"/>
              </a:lnSpc>
              <a:spcBef>
                <a:spcPts val="1000"/>
              </a:spcBef>
              <a:spcAft>
                <a:spcPts val="0"/>
              </a:spcAft>
              <a:buClr>
                <a:schemeClr val="dk1"/>
              </a:buClr>
              <a:buSzPct val="100000"/>
              <a:buChar char="•"/>
            </a:pPr>
            <a:r>
              <a:rPr lang="en-US" sz="1700" dirty="0"/>
              <a:t>Although the full dataset contains 8 million of entries, the initial analysis will utilize a subset of 5 million rows due to the a fore mentioned limitations. </a:t>
            </a:r>
            <a:endParaRPr sz="1700" dirty="0"/>
          </a:p>
          <a:p>
            <a:pPr marL="228600" lvl="0" indent="-215265" rtl="0">
              <a:lnSpc>
                <a:spcPct val="110000"/>
              </a:lnSpc>
              <a:spcBef>
                <a:spcPts val="1000"/>
              </a:spcBef>
              <a:spcAft>
                <a:spcPts val="0"/>
              </a:spcAft>
              <a:buClr>
                <a:schemeClr val="dk1"/>
              </a:buClr>
              <a:buSzPct val="100000"/>
              <a:buChar char="•"/>
            </a:pPr>
            <a:r>
              <a:rPr lang="en-US" sz="1700" dirty="0"/>
              <a:t>After we have the 5 million rows so we are going to filter the data to only include the data after 2018 as it would be very computationally expensive to train on 5 million rows. </a:t>
            </a:r>
            <a:endParaRPr sz="1700" dirty="0"/>
          </a:p>
          <a:p>
            <a:pPr marL="228600" lvl="0" indent="-215265" rtl="0">
              <a:lnSpc>
                <a:spcPct val="110000"/>
              </a:lnSpc>
              <a:spcBef>
                <a:spcPts val="1000"/>
              </a:spcBef>
              <a:spcAft>
                <a:spcPts val="0"/>
              </a:spcAft>
              <a:buClr>
                <a:schemeClr val="dk1"/>
              </a:buClr>
              <a:buSzPct val="100000"/>
              <a:buChar char="•"/>
            </a:pPr>
            <a:r>
              <a:rPr lang="en-US" sz="1700" dirty="0"/>
              <a:t>Our final data will contain</a:t>
            </a:r>
            <a:r>
              <a:rPr lang="en-US" sz="1700" b="1" dirty="0"/>
              <a:t> 7,57,698 rows</a:t>
            </a:r>
            <a:r>
              <a:rPr lang="en-US" sz="1700" dirty="0"/>
              <a:t>. This provides a representative sample for exploring research questions and developing initial insights.</a:t>
            </a:r>
            <a:endParaRPr sz="1700" dirty="0"/>
          </a:p>
          <a:p>
            <a:pPr marL="228600" lvl="0" indent="-50800" rtl="0">
              <a:lnSpc>
                <a:spcPct val="110000"/>
              </a:lnSpc>
              <a:spcBef>
                <a:spcPts val="1000"/>
              </a:spcBef>
              <a:spcAft>
                <a:spcPts val="0"/>
              </a:spcAft>
              <a:buClr>
                <a:schemeClr val="dk1"/>
              </a:buClr>
              <a:buSzPct val="100000"/>
              <a:buNone/>
            </a:pPr>
            <a:endParaRPr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01"/>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2" name="Google Shape;102;p16"/>
          <p:cNvSpPr txBox="1">
            <a:spLocks noGrp="1"/>
          </p:cNvSpPr>
          <p:nvPr>
            <p:ph type="title"/>
          </p:nvPr>
        </p:nvSpPr>
        <p:spPr>
          <a:xfrm>
            <a:off x="1451580" y="804520"/>
            <a:ext cx="3530157" cy="1049235"/>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t>Data Dictionary:</a:t>
            </a:r>
          </a:p>
        </p:txBody>
      </p:sp>
      <p:sp>
        <p:nvSpPr>
          <p:cNvPr id="113" name="Rectangle 112">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3" name="Google Shape;103;p16"/>
          <p:cNvSpPr txBox="1">
            <a:spLocks noGrp="1"/>
          </p:cNvSpPr>
          <p:nvPr>
            <p:ph idx="1"/>
          </p:nvPr>
        </p:nvSpPr>
        <p:spPr>
          <a:xfrm>
            <a:off x="1451581" y="2015732"/>
            <a:ext cx="3526523" cy="3450613"/>
          </a:xfrm>
          <a:prstGeom prst="rect">
            <a:avLst/>
          </a:prstGeom>
        </p:spPr>
        <p:txBody>
          <a:bodyPr spcFirstLastPara="1" lIns="91425" tIns="45700" rIns="91425" bIns="45700" anchorCtr="0">
            <a:normAutofit/>
          </a:bodyPr>
          <a:lstStyle/>
          <a:p>
            <a:pPr marL="0" lvl="0" indent="0" rtl="0">
              <a:spcBef>
                <a:spcPts val="0"/>
              </a:spcBef>
              <a:spcAft>
                <a:spcPts val="600"/>
              </a:spcAft>
              <a:buClr>
                <a:schemeClr val="dk1"/>
              </a:buClr>
              <a:buSzPts val="1600"/>
              <a:buNone/>
            </a:pPr>
            <a:r>
              <a:rPr lang="en-US" dirty="0"/>
              <a:t>The dataset provides information on reported crime incidents in Chicago, including various attributes for each crime record:</a:t>
            </a:r>
          </a:p>
        </p:txBody>
      </p:sp>
      <p:grpSp>
        <p:nvGrpSpPr>
          <p:cNvPr id="115" name="Group 11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16" name="Rectangle 115">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4" name="Google Shape;104;p16"/>
          <p:cNvPicPr preferRelativeResize="0"/>
          <p:nvPr/>
        </p:nvPicPr>
        <p:blipFill rotWithShape="1">
          <a:blip r:embed="rId3"/>
          <a:srcRect r="24237" b="-1"/>
          <a:stretch/>
        </p:blipFill>
        <p:spPr>
          <a:xfrm>
            <a:off x="6093926" y="1116345"/>
            <a:ext cx="4821551" cy="3866172"/>
          </a:xfrm>
          <a:prstGeom prst="rect">
            <a:avLst/>
          </a:prstGeom>
          <a:noFill/>
        </p:spPr>
      </p:pic>
      <p:pic>
        <p:nvPicPr>
          <p:cNvPr id="119" name="Picture 118">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1" name="Straight Connector 120">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108"/>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6" name="Rectangle 125">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17"/>
          <p:cNvSpPr txBox="1">
            <a:spLocks noGrp="1"/>
          </p:cNvSpPr>
          <p:nvPr>
            <p:ph type="title"/>
          </p:nvPr>
        </p:nvSpPr>
        <p:spPr>
          <a:xfrm>
            <a:off x="1451579" y="1376053"/>
            <a:ext cx="9405891" cy="1002990"/>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a:t>Research Questions</a:t>
            </a:r>
          </a:p>
        </p:txBody>
      </p:sp>
      <p:sp>
        <p:nvSpPr>
          <p:cNvPr id="110" name="Google Shape;110;p17"/>
          <p:cNvSpPr txBox="1">
            <a:spLocks noGrp="1"/>
          </p:cNvSpPr>
          <p:nvPr>
            <p:ph idx="1"/>
          </p:nvPr>
        </p:nvSpPr>
        <p:spPr>
          <a:xfrm>
            <a:off x="1451579" y="2464991"/>
            <a:ext cx="9405891" cy="2403571"/>
          </a:xfrm>
          <a:prstGeom prst="rect">
            <a:avLst/>
          </a:prstGeom>
        </p:spPr>
        <p:txBody>
          <a:bodyPr spcFirstLastPara="1" lIns="91425" tIns="45700" rIns="91425" bIns="45700" anchorCtr="0">
            <a:normAutofit/>
          </a:bodyPr>
          <a:lstStyle/>
          <a:p>
            <a:pPr marL="0" lvl="0" indent="0" rtl="0">
              <a:lnSpc>
                <a:spcPct val="110000"/>
              </a:lnSpc>
              <a:spcBef>
                <a:spcPts val="0"/>
              </a:spcBef>
              <a:spcAft>
                <a:spcPts val="0"/>
              </a:spcAft>
              <a:buClr>
                <a:schemeClr val="dk1"/>
              </a:buClr>
              <a:buSzPct val="100000"/>
              <a:buNone/>
            </a:pPr>
            <a:endParaRPr lang="en-US" sz="1400" dirty="0"/>
          </a:p>
          <a:p>
            <a:pPr marL="514350" lvl="0" indent="-514350" rtl="0">
              <a:lnSpc>
                <a:spcPct val="110000"/>
              </a:lnSpc>
              <a:spcBef>
                <a:spcPts val="1000"/>
              </a:spcBef>
              <a:spcAft>
                <a:spcPts val="0"/>
              </a:spcAft>
              <a:buClr>
                <a:schemeClr val="dk1"/>
              </a:buClr>
              <a:buSzPct val="100000"/>
              <a:buFont typeface="Calibri"/>
              <a:buAutoNum type="arabicPeriod"/>
            </a:pPr>
            <a:r>
              <a:rPr lang="en-US" sz="1400" dirty="0"/>
              <a:t>How does the frequency of different types of crimes vary across different districts in Chicago?</a:t>
            </a:r>
          </a:p>
          <a:p>
            <a:pPr marL="514350" lvl="0" indent="-514350" rtl="0">
              <a:lnSpc>
                <a:spcPct val="110000"/>
              </a:lnSpc>
              <a:spcBef>
                <a:spcPts val="1000"/>
              </a:spcBef>
              <a:spcAft>
                <a:spcPts val="0"/>
              </a:spcAft>
              <a:buClr>
                <a:schemeClr val="dk1"/>
              </a:buClr>
              <a:buSzPct val="100000"/>
              <a:buFont typeface="Calibri"/>
              <a:buAutoNum type="arabicPeriod"/>
            </a:pPr>
            <a:r>
              <a:rPr lang="en-US" sz="1400" dirty="0"/>
              <a:t>What are the most common locations where domestic-related crimes occur?</a:t>
            </a:r>
          </a:p>
          <a:p>
            <a:pPr marL="514350" lvl="0" indent="-514350" rtl="0">
              <a:lnSpc>
                <a:spcPct val="110000"/>
              </a:lnSpc>
              <a:spcBef>
                <a:spcPts val="1000"/>
              </a:spcBef>
              <a:spcAft>
                <a:spcPts val="0"/>
              </a:spcAft>
              <a:buClr>
                <a:schemeClr val="dk1"/>
              </a:buClr>
              <a:buSzPct val="100000"/>
              <a:buFont typeface="Calibri"/>
              <a:buAutoNum type="arabicPeriod"/>
            </a:pPr>
            <a:r>
              <a:rPr lang="en-US" sz="1400" dirty="0"/>
              <a:t>Are certain types of crimes more likely to result in arrests than others?</a:t>
            </a:r>
          </a:p>
          <a:p>
            <a:pPr marL="514350" lvl="0" indent="-514350" rtl="0">
              <a:lnSpc>
                <a:spcPct val="110000"/>
              </a:lnSpc>
              <a:spcBef>
                <a:spcPts val="1000"/>
              </a:spcBef>
              <a:spcAft>
                <a:spcPts val="0"/>
              </a:spcAft>
              <a:buClr>
                <a:schemeClr val="dk1"/>
              </a:buClr>
              <a:buSzPct val="100000"/>
              <a:buFont typeface="Calibri"/>
              <a:buAutoNum type="arabicPeriod"/>
            </a:pPr>
            <a:r>
              <a:rPr lang="en-US" sz="1400" dirty="0"/>
              <a:t>How do crime rates and types vary across different seasons and days of the week?</a:t>
            </a:r>
          </a:p>
          <a:p>
            <a:pPr marL="514350" lvl="0" indent="-514350" rtl="0">
              <a:lnSpc>
                <a:spcPct val="110000"/>
              </a:lnSpc>
              <a:spcBef>
                <a:spcPts val="1000"/>
              </a:spcBef>
              <a:spcAft>
                <a:spcPts val="0"/>
              </a:spcAft>
              <a:buClr>
                <a:schemeClr val="dk1"/>
              </a:buClr>
              <a:buSzPct val="100000"/>
              <a:buFont typeface="Calibri"/>
              <a:buAutoNum type="arabicPeriod"/>
            </a:pPr>
            <a:r>
              <a:rPr lang="en-US" sz="1400" dirty="0"/>
              <a:t>Can a machine learning model accurately predict the primary type of crime (e.g., theft, assault) based on features like date, location description, community area, and time of day (derived from date)?</a:t>
            </a:r>
          </a:p>
          <a:p>
            <a:pPr marL="228600" lvl="0" indent="-64135" rtl="0">
              <a:lnSpc>
                <a:spcPct val="110000"/>
              </a:lnSpc>
              <a:spcBef>
                <a:spcPts val="1000"/>
              </a:spcBef>
              <a:spcAft>
                <a:spcPts val="0"/>
              </a:spcAft>
              <a:buClr>
                <a:schemeClr val="dk1"/>
              </a:buClr>
              <a:buSzPct val="100000"/>
              <a:buNone/>
            </a:pPr>
            <a:endParaRPr lang="en-US" sz="1400" dirty="0"/>
          </a:p>
        </p:txBody>
      </p:sp>
      <p:pic>
        <p:nvPicPr>
          <p:cNvPr id="132" name="Picture 131">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14"/>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3E0836B-0181-4136-AAB7-0504CFED7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937A4590-41A2-42FE-A36F-B7E203FA9A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5" name="Google Shape;115;p18"/>
          <p:cNvSpPr txBox="1">
            <a:spLocks noGrp="1"/>
          </p:cNvSpPr>
          <p:nvPr>
            <p:ph type="title"/>
          </p:nvPr>
        </p:nvSpPr>
        <p:spPr>
          <a:xfrm>
            <a:off x="656623" y="804520"/>
            <a:ext cx="2830940" cy="1049235"/>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4400"/>
            </a:pPr>
            <a:r>
              <a:rPr lang="en-US" sz="3000"/>
              <a:t>Exploratory Data Analysis</a:t>
            </a:r>
          </a:p>
        </p:txBody>
      </p:sp>
      <p:sp>
        <p:nvSpPr>
          <p:cNvPr id="128" name="Rectangle 127">
            <a:extLst>
              <a:ext uri="{FF2B5EF4-FFF2-40B4-BE49-F238E27FC236}">
                <a16:creationId xmlns:a16="http://schemas.microsoft.com/office/drawing/2014/main" id="{457CBE1A-FFC1-437A-9C4F-81A95AA7E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9" name="Google Shape;119;p18"/>
          <p:cNvSpPr txBox="1"/>
          <p:nvPr/>
        </p:nvSpPr>
        <p:spPr>
          <a:xfrm>
            <a:off x="656624" y="2015732"/>
            <a:ext cx="2828026" cy="3287567"/>
          </a:xfrm>
          <a:prstGeom prst="rect">
            <a:avLst/>
          </a:prstGeom>
        </p:spPr>
        <p:txBody>
          <a:bodyPr spcFirstLastPara="1" vert="horz" lIns="91440" tIns="45720" rIns="91440" bIns="45720" rtlCol="0" anchor="t" anchorCtr="0">
            <a:normAutofit/>
          </a:bodyPr>
          <a:lstStyle/>
          <a:p>
            <a:pPr marL="457200" marR="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500" dirty="0">
                <a:sym typeface="Calibri"/>
              </a:rPr>
              <a:t>Among crimes reported, Theft is most frequent, followed by battery and criminal damage.</a:t>
            </a:r>
          </a:p>
          <a:p>
            <a:pPr marL="457200" marR="0" lvl="0" indent="-228600" defTabSz="914400">
              <a:lnSpc>
                <a:spcPct val="110000"/>
              </a:lnSpc>
              <a:spcBef>
                <a:spcPts val="0"/>
              </a:spcBef>
              <a:spcAft>
                <a:spcPts val="600"/>
              </a:spcAft>
              <a:buClr>
                <a:schemeClr val="accent1"/>
              </a:buClr>
              <a:buSzPct val="100000"/>
              <a:buFont typeface="Arial" panose="020B0604020202020204" pitchFamily="34" charset="0"/>
              <a:buChar char="•"/>
            </a:pPr>
            <a:endParaRPr lang="en-US" sz="1500" dirty="0">
              <a:sym typeface="Calibri"/>
            </a:endParaRPr>
          </a:p>
          <a:p>
            <a:pPr marL="457200" marR="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500" dirty="0">
                <a:sym typeface="Calibri"/>
              </a:rPr>
              <a:t>Most arrests were made for Narcotics and Battery. However, the graphs reveal that arrests were less common for theft, battery and criminal damage cases.</a:t>
            </a:r>
          </a:p>
        </p:txBody>
      </p:sp>
      <p:grpSp>
        <p:nvGrpSpPr>
          <p:cNvPr id="130" name="Group 129">
            <a:extLst>
              <a:ext uri="{FF2B5EF4-FFF2-40B4-BE49-F238E27FC236}">
                <a16:creationId xmlns:a16="http://schemas.microsoft.com/office/drawing/2014/main" id="{4A9E3941-E855-4A43-B613-3B0A5D373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131" name="Rectangle 130">
              <a:extLst>
                <a:ext uri="{FF2B5EF4-FFF2-40B4-BE49-F238E27FC236}">
                  <a16:creationId xmlns:a16="http://schemas.microsoft.com/office/drawing/2014/main" id="{509FE070-5DD6-4671-A7A2-91D255BB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A77A395-788F-4913-A014-5D1B3E25B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8" name="Google Shape;118;p18"/>
          <p:cNvPicPr preferRelativeResize="0"/>
          <p:nvPr/>
        </p:nvPicPr>
        <p:blipFill rotWithShape="1">
          <a:blip r:embed="rId3"/>
          <a:srcRect l="7743" r="28646" b="3"/>
          <a:stretch/>
        </p:blipFill>
        <p:spPr>
          <a:xfrm>
            <a:off x="4615683" y="1122808"/>
            <a:ext cx="3880765" cy="3858645"/>
          </a:xfrm>
          <a:prstGeom prst="rect">
            <a:avLst/>
          </a:prstGeom>
          <a:noFill/>
        </p:spPr>
      </p:pic>
      <p:pic>
        <p:nvPicPr>
          <p:cNvPr id="117" name="Google Shape;117;p18"/>
          <p:cNvPicPr preferRelativeResize="0"/>
          <p:nvPr/>
        </p:nvPicPr>
        <p:blipFill rotWithShape="1">
          <a:blip r:embed="rId4"/>
          <a:srcRect l="9403" r="33445" b="1"/>
          <a:stretch/>
        </p:blipFill>
        <p:spPr>
          <a:xfrm>
            <a:off x="8663686" y="1124571"/>
            <a:ext cx="2251790" cy="2216222"/>
          </a:xfrm>
          <a:prstGeom prst="rect">
            <a:avLst/>
          </a:prstGeom>
          <a:noFill/>
        </p:spPr>
      </p:pic>
      <p:pic>
        <p:nvPicPr>
          <p:cNvPr id="116" name="Google Shape;116;p18"/>
          <p:cNvPicPr preferRelativeResize="0"/>
          <p:nvPr/>
        </p:nvPicPr>
        <p:blipFill rotWithShape="1">
          <a:blip r:embed="rId5"/>
          <a:srcRect l="3111" r="13235" b="-1"/>
          <a:stretch/>
        </p:blipFill>
        <p:spPr>
          <a:xfrm>
            <a:off x="8660174" y="3506448"/>
            <a:ext cx="2255303" cy="1476069"/>
          </a:xfrm>
          <a:prstGeom prst="rect">
            <a:avLst/>
          </a:prstGeom>
          <a:noFill/>
        </p:spPr>
      </p:pic>
      <p:pic>
        <p:nvPicPr>
          <p:cNvPr id="134" name="Picture 133">
            <a:extLst>
              <a:ext uri="{FF2B5EF4-FFF2-40B4-BE49-F238E27FC236}">
                <a16:creationId xmlns:a16="http://schemas.microsoft.com/office/drawing/2014/main" id="{C0861CB2-E220-4FB7-A994-A1CCE9AB1C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6" name="Straight Connector 135">
            <a:extLst>
              <a:ext uri="{FF2B5EF4-FFF2-40B4-BE49-F238E27FC236}">
                <a16:creationId xmlns:a16="http://schemas.microsoft.com/office/drawing/2014/main" id="{BD9629C9-C99F-47E2-B01E-6773B5DD88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4;p19">
            <a:extLst>
              <a:ext uri="{FF2B5EF4-FFF2-40B4-BE49-F238E27FC236}">
                <a16:creationId xmlns:a16="http://schemas.microsoft.com/office/drawing/2014/main" id="{96D04665-F552-5451-B7A9-E9C305925090}"/>
              </a:ext>
            </a:extLst>
          </p:cNvPr>
          <p:cNvPicPr preferRelativeResize="0"/>
          <p:nvPr/>
        </p:nvPicPr>
        <p:blipFill>
          <a:blip r:embed="rId2">
            <a:alphaModFix/>
          </a:blip>
          <a:stretch>
            <a:fillRect/>
          </a:stretch>
        </p:blipFill>
        <p:spPr>
          <a:xfrm>
            <a:off x="393625" y="1941525"/>
            <a:ext cx="5244251" cy="3965150"/>
          </a:xfrm>
          <a:prstGeom prst="rect">
            <a:avLst/>
          </a:prstGeom>
          <a:noFill/>
          <a:ln>
            <a:noFill/>
          </a:ln>
        </p:spPr>
      </p:pic>
      <p:pic>
        <p:nvPicPr>
          <p:cNvPr id="3" name="Google Shape;125;p19">
            <a:extLst>
              <a:ext uri="{FF2B5EF4-FFF2-40B4-BE49-F238E27FC236}">
                <a16:creationId xmlns:a16="http://schemas.microsoft.com/office/drawing/2014/main" id="{B3FD842C-9198-901D-FF9A-2CEA5E830086}"/>
              </a:ext>
            </a:extLst>
          </p:cNvPr>
          <p:cNvPicPr preferRelativeResize="0"/>
          <p:nvPr/>
        </p:nvPicPr>
        <p:blipFill>
          <a:blip r:embed="rId3">
            <a:alphaModFix/>
          </a:blip>
          <a:stretch>
            <a:fillRect/>
          </a:stretch>
        </p:blipFill>
        <p:spPr>
          <a:xfrm>
            <a:off x="6082450" y="2022450"/>
            <a:ext cx="5643976" cy="3671975"/>
          </a:xfrm>
          <a:prstGeom prst="rect">
            <a:avLst/>
          </a:prstGeom>
          <a:noFill/>
          <a:ln>
            <a:noFill/>
          </a:ln>
        </p:spPr>
      </p:pic>
      <p:sp>
        <p:nvSpPr>
          <p:cNvPr id="4" name="Google Shape;126;p19">
            <a:extLst>
              <a:ext uri="{FF2B5EF4-FFF2-40B4-BE49-F238E27FC236}">
                <a16:creationId xmlns:a16="http://schemas.microsoft.com/office/drawing/2014/main" id="{1CB7F6F0-6176-D92F-66ED-C9F0FEC29FCE}"/>
              </a:ext>
            </a:extLst>
          </p:cNvPr>
          <p:cNvSpPr txBox="1"/>
          <p:nvPr/>
        </p:nvSpPr>
        <p:spPr>
          <a:xfrm>
            <a:off x="464350" y="392900"/>
            <a:ext cx="10022675" cy="13038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1500" b="1" dirty="0">
                <a:solidFill>
                  <a:schemeClr val="dk1"/>
                </a:solidFill>
                <a:ea typeface="Calibri"/>
                <a:cs typeface="Calibri"/>
                <a:sym typeface="Calibri"/>
              </a:rPr>
              <a:t>General Trend (2018 - 2023):</a:t>
            </a:r>
            <a:endParaRPr sz="1500" b="1" dirty="0">
              <a:solidFill>
                <a:schemeClr val="dk1"/>
              </a:solidFill>
              <a:ea typeface="Calibri"/>
              <a:cs typeface="Calibri"/>
              <a:sym typeface="Calibri"/>
            </a:endParaRPr>
          </a:p>
          <a:p>
            <a:pPr marL="0" lvl="0" indent="0" algn="l" rtl="0">
              <a:spcBef>
                <a:spcPts val="0"/>
              </a:spcBef>
              <a:spcAft>
                <a:spcPts val="0"/>
              </a:spcAft>
              <a:buClr>
                <a:schemeClr val="dk1"/>
              </a:buClr>
              <a:buSzPts val="1100"/>
              <a:buFont typeface="Arial"/>
              <a:buNone/>
            </a:pPr>
            <a:r>
              <a:rPr lang="en-US" sz="1500" dirty="0">
                <a:solidFill>
                  <a:schemeClr val="dk1"/>
                </a:solidFill>
                <a:ea typeface="Calibri"/>
                <a:cs typeface="Calibri"/>
                <a:sym typeface="Calibri"/>
              </a:rPr>
              <a:t>These years exhibit a pattern of fluctuation across months, with potential seasonal variations.</a:t>
            </a:r>
            <a:endParaRPr sz="1500" dirty="0">
              <a:solidFill>
                <a:schemeClr val="dk1"/>
              </a:solidFill>
              <a:ea typeface="Calibri"/>
              <a:cs typeface="Calibri"/>
              <a:sym typeface="Calibri"/>
            </a:endParaRPr>
          </a:p>
          <a:p>
            <a:pPr marL="0" lvl="0" indent="0" algn="l" rtl="0">
              <a:spcBef>
                <a:spcPts val="0"/>
              </a:spcBef>
              <a:spcAft>
                <a:spcPts val="0"/>
              </a:spcAft>
              <a:buClr>
                <a:schemeClr val="dk1"/>
              </a:buClr>
              <a:buSzPts val="1100"/>
              <a:buFont typeface="Arial"/>
              <a:buNone/>
            </a:pPr>
            <a:r>
              <a:rPr lang="en-US" sz="1500" dirty="0">
                <a:solidFill>
                  <a:schemeClr val="dk1"/>
                </a:solidFill>
                <a:ea typeface="Calibri"/>
                <a:cs typeface="Calibri"/>
                <a:sym typeface="Calibri"/>
              </a:rPr>
              <a:t>Certain months, like summer (June-August), might see higher crime rates due to increased social activity.</a:t>
            </a:r>
            <a:endParaRPr sz="1500" dirty="0">
              <a:solidFill>
                <a:schemeClr val="dk1"/>
              </a:solidFill>
              <a:ea typeface="Calibri"/>
              <a:cs typeface="Calibri"/>
              <a:sym typeface="Calibri"/>
            </a:endParaRPr>
          </a:p>
          <a:p>
            <a:pPr marL="285750" lvl="0" indent="-285750" algn="l" rtl="0">
              <a:spcBef>
                <a:spcPts val="0"/>
              </a:spcBef>
              <a:spcAft>
                <a:spcPts val="0"/>
              </a:spcAft>
              <a:buClr>
                <a:schemeClr val="dk1"/>
              </a:buClr>
              <a:buSzPts val="1100"/>
              <a:buFont typeface="Arial" panose="020B0604020202020204" pitchFamily="34" charset="0"/>
              <a:buChar char="•"/>
            </a:pPr>
            <a:r>
              <a:rPr lang="en-US" sz="1500" b="1" dirty="0">
                <a:solidFill>
                  <a:schemeClr val="dk1"/>
                </a:solidFill>
                <a:ea typeface="Calibri"/>
                <a:cs typeface="Calibri"/>
                <a:sym typeface="Calibri"/>
              </a:rPr>
              <a:t>2020: </a:t>
            </a:r>
            <a:endParaRPr sz="1500" b="1" dirty="0">
              <a:solidFill>
                <a:schemeClr val="dk1"/>
              </a:solidFill>
              <a:ea typeface="Calibri"/>
              <a:cs typeface="Calibri"/>
              <a:sym typeface="Calibri"/>
            </a:endParaRPr>
          </a:p>
          <a:p>
            <a:pPr marL="0" lvl="0" indent="0" algn="l" rtl="0">
              <a:spcBef>
                <a:spcPts val="0"/>
              </a:spcBef>
              <a:spcAft>
                <a:spcPts val="0"/>
              </a:spcAft>
              <a:buClr>
                <a:schemeClr val="dk1"/>
              </a:buClr>
              <a:buSzPts val="1100"/>
              <a:buFont typeface="Arial"/>
              <a:buNone/>
            </a:pPr>
            <a:r>
              <a:rPr lang="en-US" sz="1500" dirty="0">
                <a:solidFill>
                  <a:schemeClr val="dk1"/>
                </a:solidFill>
                <a:ea typeface="Calibri"/>
                <a:cs typeface="Calibri"/>
                <a:sym typeface="Calibri"/>
              </a:rPr>
              <a:t>This year displays a clear decrease in crime rates, particularly in the earlier months.</a:t>
            </a:r>
          </a:p>
          <a:p>
            <a:pPr marL="0" lvl="0" indent="0" algn="l" rtl="0">
              <a:spcBef>
                <a:spcPts val="0"/>
              </a:spcBef>
              <a:spcAft>
                <a:spcPts val="0"/>
              </a:spcAft>
              <a:buClr>
                <a:schemeClr val="dk1"/>
              </a:buClr>
              <a:buSzPts val="1100"/>
              <a:buFont typeface="Arial"/>
              <a:buNone/>
            </a:pPr>
            <a:r>
              <a:rPr lang="en-US" sz="1500" dirty="0">
                <a:solidFill>
                  <a:schemeClr val="dk1"/>
                </a:solidFill>
                <a:ea typeface="Calibri"/>
                <a:cs typeface="Calibri"/>
                <a:sym typeface="Calibri"/>
              </a:rPr>
              <a:t>This significant drop likely coincides with lockdown measures implemented during the COVID-19 pandemic.</a:t>
            </a:r>
          </a:p>
          <a:p>
            <a:pPr marL="0" lvl="0" indent="0" algn="l" rtl="0">
              <a:spcBef>
                <a:spcPts val="0"/>
              </a:spcBef>
              <a:spcAft>
                <a:spcPts val="0"/>
              </a:spcAft>
              <a:buNone/>
            </a:pPr>
            <a:endParaRPr sz="1300" b="1" dirty="0">
              <a:solidFill>
                <a:schemeClr val="dk1"/>
              </a:solidFill>
              <a:ea typeface="Calibri"/>
              <a:cs typeface="Calibri"/>
              <a:sym typeface="Calibri"/>
            </a:endParaRPr>
          </a:p>
        </p:txBody>
      </p:sp>
    </p:spTree>
    <p:extLst>
      <p:ext uri="{BB962C8B-B14F-4D97-AF65-F5344CB8AC3E}">
        <p14:creationId xmlns:p14="http://schemas.microsoft.com/office/powerpoint/2010/main" val="261577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0"/>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1" name="Google Shape;131;p20"/>
          <p:cNvSpPr txBox="1">
            <a:spLocks noGrp="1"/>
          </p:cNvSpPr>
          <p:nvPr>
            <p:ph type="title"/>
          </p:nvPr>
        </p:nvSpPr>
        <p:spPr>
          <a:xfrm>
            <a:off x="1451579" y="804519"/>
            <a:ext cx="5550357" cy="1049235"/>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t>Geospatial Analysis</a:t>
            </a:r>
            <a:endParaRPr lang="en-US" dirty="0"/>
          </a:p>
        </p:txBody>
      </p:sp>
      <p:sp>
        <p:nvSpPr>
          <p:cNvPr id="169" name="Rectangle 168">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2" name="Google Shape;132;p20"/>
          <p:cNvSpPr txBox="1">
            <a:spLocks noGrp="1"/>
          </p:cNvSpPr>
          <p:nvPr>
            <p:ph idx="1"/>
          </p:nvPr>
        </p:nvSpPr>
        <p:spPr>
          <a:xfrm>
            <a:off x="1451579" y="2015732"/>
            <a:ext cx="5550357" cy="3450613"/>
          </a:xfrm>
          <a:prstGeom prst="rect">
            <a:avLst/>
          </a:prstGeom>
        </p:spPr>
        <p:txBody>
          <a:bodyPr spcFirstLastPara="1" lIns="91425" tIns="45700" rIns="91425" bIns="45700" anchorCtr="0">
            <a:normAutofit/>
          </a:bodyPr>
          <a:lstStyle/>
          <a:p>
            <a:pPr marL="228600" lvl="0" indent="-50800" rtl="0">
              <a:lnSpc>
                <a:spcPct val="110000"/>
              </a:lnSpc>
              <a:spcBef>
                <a:spcPts val="0"/>
              </a:spcBef>
              <a:spcAft>
                <a:spcPts val="600"/>
              </a:spcAft>
              <a:buClr>
                <a:schemeClr val="dk1"/>
              </a:buClr>
              <a:buSzPts val="2800"/>
              <a:buNone/>
            </a:pPr>
            <a:r>
              <a:rPr lang="en-US" sz="1700" dirty="0">
                <a:sym typeface="Roboto"/>
              </a:rPr>
              <a:t>The most common locations for arrests, categorized by specific crimes such as theft, battery, and criminal damage, include apartments, streets, alleys, sidewalks, CTA trains, residences, CTA platforms, department stores, CTA buses, and gas stations.</a:t>
            </a:r>
          </a:p>
          <a:p>
            <a:pPr marL="228600" lvl="0" indent="-50800" rtl="0">
              <a:lnSpc>
                <a:spcPct val="110000"/>
              </a:lnSpc>
              <a:spcBef>
                <a:spcPts val="0"/>
              </a:spcBef>
              <a:spcAft>
                <a:spcPts val="600"/>
              </a:spcAft>
              <a:buClr>
                <a:schemeClr val="dk1"/>
              </a:buClr>
              <a:buSzPts val="2800"/>
              <a:buNone/>
            </a:pPr>
            <a:endParaRPr lang="en-US" sz="1700" dirty="0">
              <a:sym typeface="Roboto"/>
            </a:endParaRPr>
          </a:p>
          <a:p>
            <a:pPr marL="228600" lvl="0" indent="-50800" rtl="0">
              <a:lnSpc>
                <a:spcPct val="110000"/>
              </a:lnSpc>
              <a:spcBef>
                <a:spcPts val="0"/>
              </a:spcBef>
              <a:spcAft>
                <a:spcPts val="600"/>
              </a:spcAft>
              <a:buClr>
                <a:schemeClr val="dk1"/>
              </a:buClr>
              <a:buSzPts val="2800"/>
              <a:buNone/>
            </a:pPr>
            <a:r>
              <a:rPr lang="en-US" sz="1700" dirty="0">
                <a:sym typeface="Roboto"/>
              </a:rPr>
              <a:t>The top locations for domestic crimes across specific crime types include apartments, residences, streets, alleys, and various other areas such as non-commercial vehicles, gas stations, and public school buildings.</a:t>
            </a:r>
          </a:p>
          <a:p>
            <a:pPr marL="228600" lvl="0" indent="-50800" rtl="0">
              <a:lnSpc>
                <a:spcPct val="110000"/>
              </a:lnSpc>
              <a:spcBef>
                <a:spcPts val="0"/>
              </a:spcBef>
              <a:spcAft>
                <a:spcPts val="600"/>
              </a:spcAft>
              <a:buClr>
                <a:schemeClr val="dk1"/>
              </a:buClr>
              <a:buSzPts val="2800"/>
              <a:buNone/>
            </a:pPr>
            <a:endParaRPr lang="en-US" sz="1700" dirty="0">
              <a:highlight>
                <a:srgbClr val="FFFFFF"/>
              </a:highlight>
              <a:latin typeface="Roboto"/>
              <a:ea typeface="Roboto"/>
              <a:cs typeface="Roboto"/>
              <a:sym typeface="Roboto"/>
            </a:endParaRPr>
          </a:p>
          <a:p>
            <a:pPr marL="228600" lvl="0" indent="-50800" rtl="0">
              <a:lnSpc>
                <a:spcPct val="110000"/>
              </a:lnSpc>
              <a:spcBef>
                <a:spcPts val="0"/>
              </a:spcBef>
              <a:spcAft>
                <a:spcPts val="600"/>
              </a:spcAft>
              <a:buClr>
                <a:schemeClr val="dk1"/>
              </a:buClr>
              <a:buSzPts val="2800"/>
              <a:buNone/>
            </a:pPr>
            <a:endParaRPr lang="en-US" sz="1700" dirty="0">
              <a:highlight>
                <a:srgbClr val="FFFFFF"/>
              </a:highlight>
              <a:latin typeface="Roboto"/>
              <a:ea typeface="Roboto"/>
              <a:cs typeface="Roboto"/>
              <a:sym typeface="Roboto"/>
            </a:endParaRPr>
          </a:p>
        </p:txBody>
      </p:sp>
      <p:pic>
        <p:nvPicPr>
          <p:cNvPr id="133" name="Google Shape;133;p20"/>
          <p:cNvPicPr preferRelativeResize="0"/>
          <p:nvPr/>
        </p:nvPicPr>
        <p:blipFill>
          <a:blip r:embed="rId3"/>
          <a:stretch>
            <a:fillRect/>
          </a:stretch>
        </p:blipFill>
        <p:spPr>
          <a:xfrm>
            <a:off x="7473594" y="494424"/>
            <a:ext cx="4074836" cy="2465275"/>
          </a:xfrm>
          <a:prstGeom prst="rect">
            <a:avLst/>
          </a:prstGeom>
          <a:noFill/>
        </p:spPr>
      </p:pic>
      <p:pic>
        <p:nvPicPr>
          <p:cNvPr id="134" name="Google Shape;134;p20"/>
          <p:cNvPicPr preferRelativeResize="0"/>
          <p:nvPr/>
        </p:nvPicPr>
        <p:blipFill>
          <a:blip r:embed="rId4"/>
          <a:stretch>
            <a:fillRect/>
          </a:stretch>
        </p:blipFill>
        <p:spPr>
          <a:xfrm>
            <a:off x="7473594" y="3156895"/>
            <a:ext cx="4074836" cy="2455088"/>
          </a:xfrm>
          <a:prstGeom prst="rect">
            <a:avLst/>
          </a:prstGeom>
          <a:noFill/>
        </p:spPr>
      </p:pic>
      <p:pic>
        <p:nvPicPr>
          <p:cNvPr id="170" name="Picture 169">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1" name="Straight Connector 17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1451579" y="804519"/>
            <a:ext cx="9603275" cy="1049235"/>
          </a:xfrm>
          <a:prstGeom prst="rect">
            <a:avLst/>
          </a:prstGeom>
        </p:spPr>
        <p:txBody>
          <a:bodyPr spcFirstLastPara="1" vert="horz" lIns="91440" tIns="45720" rIns="91440" bIns="45720" rtlCol="0" anchor="t" anchorCtr="0">
            <a:normAutofit/>
          </a:bodyPr>
          <a:lstStyle/>
          <a:p>
            <a:pPr marL="2743200" lvl="0" indent="457200">
              <a:spcAft>
                <a:spcPts val="0"/>
              </a:spcAft>
              <a:buClr>
                <a:schemeClr val="dk1"/>
              </a:buClr>
              <a:buSzPts val="4400"/>
            </a:pPr>
            <a:r>
              <a:rPr lang="en-US" dirty="0"/>
              <a:t>Data Preparation</a:t>
            </a:r>
          </a:p>
        </p:txBody>
      </p:sp>
      <p:sp>
        <p:nvSpPr>
          <p:cNvPr id="141" name="Google Shape;141;p21"/>
          <p:cNvSpPr txBox="1"/>
          <p:nvPr/>
        </p:nvSpPr>
        <p:spPr>
          <a:xfrm>
            <a:off x="6892299" y="2015734"/>
            <a:ext cx="4162555" cy="3619522"/>
          </a:xfrm>
          <a:prstGeom prst="rect">
            <a:avLst/>
          </a:prstGeom>
        </p:spPr>
        <p:txBody>
          <a:bodyPr spcFirstLastPara="1" vert="horz" lIns="91440" tIns="45720" rIns="91440" bIns="45720" rtlCol="0" anchor="t" anchorCtr="0">
            <a:normAutofit fontScale="92500" lnSpcReduction="10000"/>
          </a:bodyPr>
          <a:lstStyle/>
          <a:p>
            <a:pPr marL="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b="1" dirty="0"/>
              <a:t>Duplicate Removal:</a:t>
            </a:r>
          </a:p>
          <a:p>
            <a:pPr marL="457200" lvl="0" indent="-228600" defTabSz="914400">
              <a:lnSpc>
                <a:spcPct val="110000"/>
              </a:lnSpc>
              <a:spcBef>
                <a:spcPts val="1200"/>
              </a:spcBef>
              <a:spcAft>
                <a:spcPts val="0"/>
              </a:spcAft>
              <a:buClr>
                <a:schemeClr val="accent1"/>
              </a:buClr>
              <a:buSzPct val="100000"/>
              <a:buFont typeface="Arial" panose="020B0604020202020204" pitchFamily="34" charset="0"/>
              <a:buChar char="•"/>
            </a:pPr>
            <a:r>
              <a:rPr lang="en-US" sz="1100" dirty="0"/>
              <a:t>Identified and removed duplicate entries (e.g., same crime incident reported multiple times).</a:t>
            </a:r>
          </a:p>
          <a:p>
            <a:pPr marL="45720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dirty="0"/>
              <a:t>This ensures the model is trained on unique data points for better accuracy.</a:t>
            </a:r>
          </a:p>
          <a:p>
            <a:pPr marL="0" lvl="0" indent="-228600" defTabSz="914400">
              <a:lnSpc>
                <a:spcPct val="110000"/>
              </a:lnSpc>
              <a:spcBef>
                <a:spcPts val="1200"/>
              </a:spcBef>
              <a:spcAft>
                <a:spcPts val="0"/>
              </a:spcAft>
              <a:buClr>
                <a:schemeClr val="accent1"/>
              </a:buClr>
              <a:buSzPct val="100000"/>
              <a:buFont typeface="Arial" panose="020B0604020202020204" pitchFamily="34" charset="0"/>
              <a:buChar char="•"/>
            </a:pPr>
            <a:r>
              <a:rPr lang="en-US" sz="1100" b="1" dirty="0"/>
              <a:t>Missing Value Handling:</a:t>
            </a:r>
          </a:p>
          <a:p>
            <a:pPr marL="457200" lvl="0" indent="-228600" defTabSz="914400">
              <a:lnSpc>
                <a:spcPct val="110000"/>
              </a:lnSpc>
              <a:spcBef>
                <a:spcPts val="1200"/>
              </a:spcBef>
              <a:spcAft>
                <a:spcPts val="0"/>
              </a:spcAft>
              <a:buClr>
                <a:schemeClr val="accent1"/>
              </a:buClr>
              <a:buSzPct val="100000"/>
              <a:buFont typeface="Arial" panose="020B0604020202020204" pitchFamily="34" charset="0"/>
              <a:buChar char="•"/>
            </a:pPr>
            <a:r>
              <a:rPr lang="en-US" sz="1100" dirty="0"/>
              <a:t>Identified a small percentage (1%) of missing values in latitude/longitude and location description.</a:t>
            </a:r>
          </a:p>
          <a:p>
            <a:pPr marL="45720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dirty="0"/>
              <a:t>Due to the low volume, these rows were removed to avoid introducing bias or skewing results.</a:t>
            </a:r>
          </a:p>
          <a:p>
            <a:pPr marL="0" lvl="0" indent="-228600" defTabSz="914400">
              <a:lnSpc>
                <a:spcPct val="110000"/>
              </a:lnSpc>
              <a:spcBef>
                <a:spcPts val="1200"/>
              </a:spcBef>
              <a:spcAft>
                <a:spcPts val="0"/>
              </a:spcAft>
              <a:buClr>
                <a:schemeClr val="accent1"/>
              </a:buClr>
              <a:buSzPct val="100000"/>
              <a:buFont typeface="Arial" panose="020B0604020202020204" pitchFamily="34" charset="0"/>
              <a:buChar char="•"/>
            </a:pPr>
            <a:r>
              <a:rPr lang="en-US" sz="1100" b="1" dirty="0"/>
              <a:t>Location Description Cleaning:</a:t>
            </a:r>
          </a:p>
          <a:p>
            <a:pPr marL="457200" lvl="0" indent="-228600" defTabSz="914400">
              <a:lnSpc>
                <a:spcPct val="110000"/>
              </a:lnSpc>
              <a:spcBef>
                <a:spcPts val="1200"/>
              </a:spcBef>
              <a:spcAft>
                <a:spcPts val="0"/>
              </a:spcAft>
              <a:buClr>
                <a:schemeClr val="accent1"/>
              </a:buClr>
              <a:buSzPct val="100000"/>
              <a:buFont typeface="Arial" panose="020B0604020202020204" pitchFamily="34" charset="0"/>
              <a:buChar char="•"/>
            </a:pPr>
            <a:r>
              <a:rPr lang="en-US" sz="1100" dirty="0"/>
              <a:t>Identified large number of categories for location descriptions.</a:t>
            </a:r>
          </a:p>
          <a:p>
            <a:pPr marL="45720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dirty="0"/>
              <a:t>Many categories represented the same location type but with minor variations in wording (e.g., "HOTEL-," "HOTEL:").</a:t>
            </a:r>
          </a:p>
          <a:p>
            <a:pPr marL="45720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dirty="0"/>
              <a:t>Standardized these variations into a single category to improve data consistency and reduce noise.</a:t>
            </a:r>
          </a:p>
          <a:p>
            <a:pPr marL="457200" lvl="0" indent="-228600" defTabSz="914400">
              <a:lnSpc>
                <a:spcPct val="110000"/>
              </a:lnSpc>
              <a:spcBef>
                <a:spcPts val="0"/>
              </a:spcBef>
              <a:spcAft>
                <a:spcPts val="0"/>
              </a:spcAft>
              <a:buClr>
                <a:schemeClr val="accent1"/>
              </a:buClr>
              <a:buSzPct val="100000"/>
              <a:buFont typeface="Arial" panose="020B0604020202020204" pitchFamily="34" charset="0"/>
              <a:buChar char="•"/>
            </a:pPr>
            <a:r>
              <a:rPr lang="en-US" sz="1100" dirty="0"/>
              <a:t>This helps the model recognize similar locations more effectively.</a:t>
            </a:r>
          </a:p>
          <a:p>
            <a:pPr marL="0" lvl="0" indent="-228600" defTabSz="914400">
              <a:lnSpc>
                <a:spcPct val="110000"/>
              </a:lnSpc>
              <a:spcBef>
                <a:spcPts val="1200"/>
              </a:spcBef>
              <a:spcAft>
                <a:spcPts val="0"/>
              </a:spcAft>
              <a:buClr>
                <a:schemeClr val="accent1"/>
              </a:buClr>
              <a:buSzPct val="100000"/>
              <a:buFont typeface="Arial" panose="020B0604020202020204" pitchFamily="34" charset="0"/>
              <a:buChar char="•"/>
            </a:pPr>
            <a:endParaRPr lang="en-US" sz="1100" b="1" dirty="0"/>
          </a:p>
        </p:txBody>
      </p:sp>
      <p:graphicFrame>
        <p:nvGraphicFramePr>
          <p:cNvPr id="140" name="Google Shape;140;p21"/>
          <p:cNvGraphicFramePr/>
          <p:nvPr>
            <p:extLst>
              <p:ext uri="{D42A27DB-BD31-4B8C-83A1-F6EECF244321}">
                <p14:modId xmlns:p14="http://schemas.microsoft.com/office/powerpoint/2010/main" val="3004417188"/>
              </p:ext>
            </p:extLst>
          </p:nvPr>
        </p:nvGraphicFramePr>
        <p:xfrm>
          <a:off x="1571731" y="2015734"/>
          <a:ext cx="4720139" cy="3450618"/>
        </p:xfrm>
        <a:graphic>
          <a:graphicData uri="http://schemas.openxmlformats.org/drawingml/2006/table">
            <a:tbl>
              <a:tblPr>
                <a:noFill/>
                <a:tableStyleId>{1AD4337F-575F-417E-9F79-031F4D3283CD}</a:tableStyleId>
              </a:tblPr>
              <a:tblGrid>
                <a:gridCol w="1603732">
                  <a:extLst>
                    <a:ext uri="{9D8B030D-6E8A-4147-A177-3AD203B41FA5}">
                      <a16:colId xmlns:a16="http://schemas.microsoft.com/office/drawing/2014/main" val="20000"/>
                    </a:ext>
                  </a:extLst>
                </a:gridCol>
                <a:gridCol w="3116407">
                  <a:extLst>
                    <a:ext uri="{9D8B030D-6E8A-4147-A177-3AD203B41FA5}">
                      <a16:colId xmlns:a16="http://schemas.microsoft.com/office/drawing/2014/main" val="20001"/>
                    </a:ext>
                  </a:extLst>
                </a:gridCol>
              </a:tblGrid>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Feature</a:t>
                      </a:r>
                    </a:p>
                  </a:txBody>
                  <a:tcPr marL="72269" marR="43361" marT="43361" marB="43361" anchor="b">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Reason for Dropping</a:t>
                      </a:r>
                    </a:p>
                  </a:txBody>
                  <a:tcPr marL="72269" marR="43361" marT="43361" marB="43361" anchor="b">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0"/>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unique_key</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Not necessary for analysis</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1"/>
                  </a:ext>
                </a:extLst>
              </a:tr>
              <a:tr h="366936">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case_number,</a:t>
                      </a:r>
                    </a:p>
                    <a:p>
                      <a:pPr marL="0" lvl="0" indent="0" algn="l" rtl="0">
                        <a:lnSpc>
                          <a:spcPct val="115000"/>
                        </a:lnSpc>
                        <a:spcBef>
                          <a:spcPts val="0"/>
                        </a:spcBef>
                        <a:spcAft>
                          <a:spcPts val="0"/>
                        </a:spcAft>
                        <a:buNone/>
                      </a:pPr>
                      <a:r>
                        <a:rPr lang="en-US" sz="800">
                          <a:solidFill>
                            <a:schemeClr val="tx1">
                              <a:lumMod val="85000"/>
                              <a:lumOff val="15000"/>
                            </a:schemeClr>
                          </a:solidFill>
                        </a:rPr>
                        <a:t>updated_on</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Not relevant for current analysis goals</a:t>
                      </a:r>
                    </a:p>
                  </a:txBody>
                  <a:tcPr marL="72269" marR="43361" marT="43361" marB="43361"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2"/>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x_coordinate</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Redundant with Latitude</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3"/>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y_coordinate</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Redundant with Longitude</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4"/>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description</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Already conveys type of crime</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5"/>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fbi_code</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Kind of already conveys type of crime</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6"/>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iucr</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Kind of already conveys type of crime</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7"/>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block</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Privacy concerns outweigh potential benefit</a:t>
                      </a:r>
                    </a:p>
                  </a:txBody>
                  <a:tcPr marL="72269" marR="43361" marT="43361" marB="4336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8"/>
                  </a:ext>
                </a:extLst>
              </a:tr>
              <a:tr h="366936">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district/ward/</a:t>
                      </a:r>
                    </a:p>
                    <a:p>
                      <a:pPr marL="0" lvl="0" indent="0" algn="l" rtl="0">
                        <a:lnSpc>
                          <a:spcPct val="115000"/>
                        </a:lnSpc>
                        <a:spcBef>
                          <a:spcPts val="0"/>
                        </a:spcBef>
                        <a:spcAft>
                          <a:spcPts val="0"/>
                        </a:spcAft>
                        <a:buNone/>
                      </a:pPr>
                      <a:r>
                        <a:rPr lang="en-US" sz="800">
                          <a:solidFill>
                            <a:schemeClr val="tx1">
                              <a:lumMod val="85000"/>
                              <a:lumOff val="15000"/>
                            </a:schemeClr>
                          </a:solidFill>
                        </a:rPr>
                        <a:t>community_area</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Multicollinearity, one location identifier is sufficient</a:t>
                      </a:r>
                    </a:p>
                  </a:txBody>
                  <a:tcPr marL="72269" marR="43361" marT="43361" marB="43361"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9"/>
                  </a:ext>
                </a:extLst>
              </a:tr>
              <a:tr h="366936">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Date_hour,</a:t>
                      </a:r>
                      <a:br>
                        <a:rPr lang="en-US" sz="800">
                          <a:solidFill>
                            <a:schemeClr val="tx1">
                              <a:lumMod val="85000"/>
                              <a:lumOff val="15000"/>
                            </a:schemeClr>
                          </a:solidFill>
                        </a:rPr>
                      </a:br>
                      <a:r>
                        <a:rPr lang="en-US" sz="800">
                          <a:solidFill>
                            <a:schemeClr val="tx1">
                              <a:lumMod val="85000"/>
                              <a:lumOff val="15000"/>
                            </a:schemeClr>
                          </a:solidFill>
                        </a:rPr>
                        <a:t>Date_minuter'</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Extra granularity not significant</a:t>
                      </a:r>
                    </a:p>
                  </a:txBody>
                  <a:tcPr marL="72269" marR="43361" marT="43361" marB="43361"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10"/>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Date</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already splitted into month , year</a:t>
                      </a:r>
                    </a:p>
                  </a:txBody>
                  <a:tcPr marL="72269" marR="43361" marT="43361" marB="43361"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11"/>
                  </a:ext>
                </a:extLst>
              </a:tr>
              <a:tr h="234981">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Date_day</a:t>
                      </a:r>
                    </a:p>
                  </a:txBody>
                  <a:tcPr marL="72269" marR="43361" marT="43361" marB="43361" anchor="b">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lvl="0" indent="0" algn="l" rtl="0">
                        <a:lnSpc>
                          <a:spcPct val="115000"/>
                        </a:lnSpc>
                        <a:spcBef>
                          <a:spcPts val="0"/>
                        </a:spcBef>
                        <a:spcAft>
                          <a:spcPts val="0"/>
                        </a:spcAft>
                        <a:buNone/>
                      </a:pPr>
                      <a:r>
                        <a:rPr lang="en-US" sz="800">
                          <a:solidFill>
                            <a:schemeClr val="tx1">
                              <a:lumMod val="85000"/>
                              <a:lumOff val="15000"/>
                            </a:schemeClr>
                          </a:solidFill>
                        </a:rPr>
                        <a:t>Day granularity not required</a:t>
                      </a:r>
                    </a:p>
                  </a:txBody>
                  <a:tcPr marL="72269" marR="43361" marT="43361" marB="43361"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0012"/>
                  </a:ext>
                </a:extLst>
              </a:tr>
            </a:tbl>
          </a:graphicData>
        </a:graphic>
      </p:graphicFrame>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530</TotalTime>
  <Words>2265</Words>
  <Application>Microsoft Macintosh PowerPoint</Application>
  <PresentationFormat>Widescreen</PresentationFormat>
  <Paragraphs>171</Paragraphs>
  <Slides>23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Gill Sans MT</vt:lpstr>
      <vt:lpstr>Arial</vt:lpstr>
      <vt:lpstr>Roboto</vt:lpstr>
      <vt:lpstr>Gallery</vt:lpstr>
      <vt:lpstr>Analyzing Chicago Crime Dataset</vt:lpstr>
      <vt:lpstr>Introduction</vt:lpstr>
      <vt:lpstr>Data Source</vt:lpstr>
      <vt:lpstr>Data Dictionary:</vt:lpstr>
      <vt:lpstr>Research Questions</vt:lpstr>
      <vt:lpstr>Exploratory Data Analysis</vt:lpstr>
      <vt:lpstr>PowerPoint Presentation</vt:lpstr>
      <vt:lpstr>Geospatial Analysis</vt:lpstr>
      <vt:lpstr>Data Preparation</vt:lpstr>
      <vt:lpstr>Feature Engineering </vt:lpstr>
      <vt:lpstr>Feature Selection</vt:lpstr>
      <vt:lpstr>PowerPoint Presentation</vt:lpstr>
      <vt:lpstr>PowerPoint Presentation</vt:lpstr>
      <vt:lpstr>PowerPoint Presentation</vt:lpstr>
      <vt:lpstr>PowerPoint Presentation</vt:lpstr>
      <vt:lpstr>PowerPoint Presentation</vt:lpstr>
      <vt:lpstr>Why ensemble underperformed?</vt:lpstr>
      <vt:lpstr>PowerPoint Presentation</vt:lpstr>
      <vt:lpstr>Research Questions Answered</vt:lpstr>
      <vt:lpstr>Research Questions Answered</vt:lpstr>
      <vt:lpstr>Future Work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Chicago Crime Dataset</dc:title>
  <cp:lastModifiedBy>Bhushan Balasaheb Babar [student]</cp:lastModifiedBy>
  <cp:revision>4</cp:revision>
  <dcterms:modified xsi:type="dcterms:W3CDTF">2024-12-08T04:07:47Z</dcterms:modified>
</cp:coreProperties>
</file>